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9" r:id="rId3"/>
    <p:sldId id="260" r:id="rId4"/>
    <p:sldId id="257" r:id="rId5"/>
    <p:sldId id="261" r:id="rId6"/>
    <p:sldId id="262" r:id="rId7"/>
    <p:sldId id="263" r:id="rId8"/>
    <p:sldId id="264" r:id="rId9"/>
    <p:sldId id="265" r:id="rId10"/>
    <p:sldId id="266" r:id="rId11"/>
    <p:sldId id="267"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6" r:id="rId30"/>
    <p:sldId id="287" r:id="rId31"/>
    <p:sldId id="28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5091"/>
    <a:srgbClr val="E6FD5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73709" autoAdjust="0"/>
  </p:normalViewPr>
  <p:slideViewPr>
    <p:cSldViewPr>
      <p:cViewPr varScale="1">
        <p:scale>
          <a:sx n="57" d="100"/>
          <a:sy n="57" d="100"/>
        </p:scale>
        <p:origin x="-470"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A68506-2E82-4392-A8AA-B45C51EC70CE}" type="datetimeFigureOut">
              <a:rPr lang="en-US" smtClean="0"/>
              <a:pPr/>
              <a:t>2/12/2010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A9EFC9-A95B-4E8B-8923-49D916EBE64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PowerPoint has a large</a:t>
            </a:r>
            <a:r>
              <a:rPr lang="en-US" baseline="0" dirty="0" smtClean="0"/>
              <a:t> palette of basic shapes you can use to add contrast and emphasis to your presentation, but like all good things too much can be distracting and ruin an otherwise good presentation.</a:t>
            </a:r>
            <a:endParaRPr lang="en-US" dirty="0" smtClean="0"/>
          </a:p>
        </p:txBody>
      </p:sp>
      <p:sp>
        <p:nvSpPr>
          <p:cNvPr id="4" name="Slide Number Placeholder 3"/>
          <p:cNvSpPr>
            <a:spLocks noGrp="1"/>
          </p:cNvSpPr>
          <p:nvPr>
            <p:ph type="sldNum" sz="quarter" idx="10"/>
          </p:nvPr>
        </p:nvSpPr>
        <p:spPr/>
        <p:txBody>
          <a:bodyPr/>
          <a:lstStyle/>
          <a:p>
            <a:fld id="{7CA9EFC9-A95B-4E8B-8923-49D916EBE64C}"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a:t>
            </a:r>
            <a:r>
              <a:rPr lang="en-US" b="0" baseline="0" dirty="0" smtClean="0"/>
              <a:t> Callouts offer additional possibilities.  </a:t>
            </a:r>
            <a:endParaRPr lang="en-US" b="0"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When we get</a:t>
            </a:r>
            <a:r>
              <a:rPr lang="en-US" b="0" baseline="0" dirty="0" smtClean="0"/>
              <a:t> to interactive presentations in the advanced class we will be using action buttons to take us to different parts of the presentation.  The left button is to go to the beginning, the next go to the previous slide, the center is go home, the next is the next slide, and the last is to go to the end. </a:t>
            </a:r>
            <a:r>
              <a:rPr lang="en-US" sz="1200" b="1" kern="1200" baseline="0" dirty="0" smtClean="0">
                <a:solidFill>
                  <a:schemeClr val="tx1"/>
                </a:solidFill>
                <a:latin typeface="+mn-lt"/>
                <a:ea typeface="+mn-ea"/>
                <a:cs typeface="+mn-cs"/>
              </a:rPr>
              <a:t>(CLICK) </a:t>
            </a:r>
            <a:r>
              <a:rPr lang="en-US" sz="1200" b="0" kern="1200" baseline="0" dirty="0" smtClean="0">
                <a:solidFill>
                  <a:schemeClr val="tx1"/>
                </a:solidFill>
                <a:latin typeface="+mn-lt"/>
                <a:ea typeface="+mn-ea"/>
                <a:cs typeface="+mn-cs"/>
              </a:rPr>
              <a:t>When each of the buttons is </a:t>
            </a:r>
            <a:r>
              <a:rPr lang="en-US" sz="1200" b="0" kern="1200" baseline="0" dirty="0" smtClean="0">
                <a:solidFill>
                  <a:schemeClr val="tx1"/>
                </a:solidFill>
                <a:latin typeface="+mn-lt"/>
                <a:ea typeface="+mn-ea"/>
                <a:cs typeface="+mn-cs"/>
              </a:rPr>
              <a:t>inserted, </a:t>
            </a:r>
            <a:r>
              <a:rPr lang="en-US" sz="1200" b="0" kern="1200" baseline="0" dirty="0" smtClean="0">
                <a:solidFill>
                  <a:schemeClr val="tx1"/>
                </a:solidFill>
                <a:latin typeface="+mn-lt"/>
                <a:ea typeface="+mn-ea"/>
                <a:cs typeface="+mn-cs"/>
              </a:rPr>
              <a:t>the Actions Settings dialog box opens and you can declare the action to be taken</a:t>
            </a:r>
            <a:r>
              <a:rPr lang="en-US" sz="1200" b="0" kern="1200" baseline="0" dirty="0" smtClean="0">
                <a:solidFill>
                  <a:schemeClr val="tx1"/>
                </a:solidFill>
                <a:latin typeface="+mn-lt"/>
                <a:ea typeface="+mn-ea"/>
                <a:cs typeface="+mn-cs"/>
              </a:rPr>
              <a:t>.  Any shape can be assigned these actions.  </a:t>
            </a:r>
            <a:endParaRPr lang="en-US" b="0"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Whenever</a:t>
            </a:r>
            <a:r>
              <a:rPr lang="en-US" baseline="0" dirty="0" smtClean="0"/>
              <a:t> you double click a shape the </a:t>
            </a:r>
            <a:r>
              <a:rPr lang="en-US" b="1" baseline="0" dirty="0" smtClean="0"/>
              <a:t>Drawing Tools Format </a:t>
            </a:r>
            <a:r>
              <a:rPr lang="en-US" b="0" baseline="0" dirty="0" smtClean="0"/>
              <a:t>tab will appear on the ribbon.  It contains all of the tools necessary to format shapes.</a:t>
            </a:r>
          </a:p>
          <a:p>
            <a:r>
              <a:rPr lang="en-US" b="0" baseline="0" dirty="0" smtClean="0"/>
              <a:t> </a:t>
            </a:r>
            <a:r>
              <a:rPr lang="en-US" sz="1200" b="1" kern="1200" baseline="0" dirty="0" smtClean="0">
                <a:solidFill>
                  <a:schemeClr val="tx1"/>
                </a:solidFill>
                <a:latin typeface="+mn-lt"/>
                <a:ea typeface="+mn-ea"/>
                <a:cs typeface="+mn-cs"/>
              </a:rPr>
              <a:t>(CLICK)  </a:t>
            </a:r>
          </a:p>
          <a:p>
            <a:r>
              <a:rPr lang="en-US" sz="1200" b="0" kern="1200" baseline="0" dirty="0" smtClean="0">
                <a:solidFill>
                  <a:schemeClr val="tx1"/>
                </a:solidFill>
                <a:latin typeface="+mn-lt"/>
                <a:ea typeface="+mn-ea"/>
                <a:cs typeface="+mn-cs"/>
              </a:rPr>
              <a:t>On the left is the </a:t>
            </a:r>
            <a:r>
              <a:rPr lang="en-US" sz="1200" b="1" kern="1200" baseline="0" dirty="0" smtClean="0">
                <a:solidFill>
                  <a:schemeClr val="tx1"/>
                </a:solidFill>
                <a:latin typeface="+mn-lt"/>
                <a:ea typeface="+mn-ea"/>
                <a:cs typeface="+mn-cs"/>
              </a:rPr>
              <a:t>Insert Shapes</a:t>
            </a:r>
            <a:r>
              <a:rPr lang="en-US" sz="1200" b="0" kern="1200" baseline="0" dirty="0" smtClean="0">
                <a:solidFill>
                  <a:schemeClr val="tx1"/>
                </a:solidFill>
                <a:latin typeface="+mn-lt"/>
                <a:ea typeface="+mn-ea"/>
                <a:cs typeface="+mn-cs"/>
              </a:rPr>
              <a:t> group which contains the shape gallery and the </a:t>
            </a:r>
            <a:r>
              <a:rPr lang="en-US" sz="1200" b="1" kern="1200" baseline="0" dirty="0" smtClean="0">
                <a:solidFill>
                  <a:schemeClr val="tx1"/>
                </a:solidFill>
                <a:latin typeface="+mn-lt"/>
                <a:ea typeface="+mn-ea"/>
                <a:cs typeface="+mn-cs"/>
              </a:rPr>
              <a:t>Edit Shape Icon</a:t>
            </a:r>
            <a:r>
              <a:rPr lang="en-US" sz="1200" b="0" kern="1200" baseline="0" dirty="0" smtClean="0">
                <a:solidFill>
                  <a:schemeClr val="tx1"/>
                </a:solidFill>
                <a:latin typeface="+mn-lt"/>
                <a:ea typeface="+mn-ea"/>
                <a:cs typeface="+mn-cs"/>
              </a:rPr>
              <a:t>.  The Edit shape icon brings up the formatting dialog box we have see before.</a:t>
            </a:r>
          </a:p>
          <a:p>
            <a:r>
              <a:rPr lang="en-US" sz="1200" b="0" kern="1200" baseline="0" dirty="0" smtClean="0">
                <a:solidFill>
                  <a:schemeClr val="tx1"/>
                </a:solidFill>
                <a:latin typeface="+mn-lt"/>
                <a:ea typeface="+mn-ea"/>
                <a:cs typeface="+mn-cs"/>
              </a:rPr>
              <a:t> </a:t>
            </a:r>
            <a:r>
              <a:rPr lang="en-US" sz="1200" b="1" kern="1200" baseline="0" dirty="0" smtClean="0">
                <a:solidFill>
                  <a:schemeClr val="tx1"/>
                </a:solidFill>
                <a:latin typeface="+mn-lt"/>
                <a:ea typeface="+mn-ea"/>
                <a:cs typeface="+mn-cs"/>
              </a:rPr>
              <a:t>(CLICK) </a:t>
            </a:r>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 next group is the </a:t>
            </a:r>
            <a:r>
              <a:rPr lang="en-US" sz="1200" b="1" kern="1200" baseline="0" dirty="0" smtClean="0">
                <a:solidFill>
                  <a:schemeClr val="tx1"/>
                </a:solidFill>
                <a:latin typeface="+mn-lt"/>
                <a:ea typeface="+mn-ea"/>
                <a:cs typeface="+mn-cs"/>
              </a:rPr>
              <a:t>Shape Styles</a:t>
            </a:r>
            <a:r>
              <a:rPr lang="en-US" sz="1200" b="0" kern="1200" baseline="0" dirty="0" smtClean="0">
                <a:solidFill>
                  <a:schemeClr val="tx1"/>
                </a:solidFill>
                <a:latin typeface="+mn-lt"/>
                <a:ea typeface="+mn-ea"/>
                <a:cs typeface="+mn-cs"/>
              </a:rPr>
              <a:t> group which contains a dropdown with a gallery of styles which you can observe by hovering over them with your courser.  It also contains Shape Fill, Outline and Effects icons which control dropdown boxes with options including color, line size and visual effects such as shadow and glow.</a:t>
            </a:r>
          </a:p>
          <a:p>
            <a:r>
              <a:rPr lang="en-US" sz="1200" b="1" kern="1200" baseline="0" dirty="0" smtClean="0">
                <a:solidFill>
                  <a:schemeClr val="tx1"/>
                </a:solidFill>
                <a:latin typeface="+mn-lt"/>
                <a:ea typeface="+mn-ea"/>
                <a:cs typeface="+mn-cs"/>
              </a:rPr>
              <a:t>(CLICK) </a:t>
            </a:r>
          </a:p>
          <a:p>
            <a:r>
              <a:rPr lang="en-US" sz="1200" b="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WordArt Styles</a:t>
            </a:r>
            <a:r>
              <a:rPr lang="en-US" sz="1200" b="0" kern="1200" baseline="0" dirty="0" smtClean="0">
                <a:solidFill>
                  <a:schemeClr val="tx1"/>
                </a:solidFill>
                <a:latin typeface="+mn-lt"/>
                <a:ea typeface="+mn-ea"/>
                <a:cs typeface="+mn-cs"/>
              </a:rPr>
              <a:t> group provides different WordArt styles for text and text fills, outline and effects icons which control color, fills, outline size, and other visual effects to be applied to text.</a:t>
            </a:r>
          </a:p>
          <a:p>
            <a:r>
              <a:rPr lang="en-US" sz="1200" b="1" kern="1200" baseline="0" dirty="0" smtClean="0">
                <a:solidFill>
                  <a:schemeClr val="tx1"/>
                </a:solidFill>
                <a:latin typeface="+mn-lt"/>
                <a:ea typeface="+mn-ea"/>
                <a:cs typeface="+mn-cs"/>
              </a:rPr>
              <a:t>(CLICK) </a:t>
            </a:r>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Arrange</a:t>
            </a:r>
            <a:r>
              <a:rPr lang="en-US" sz="1200" b="0" kern="1200" baseline="0" dirty="0" smtClean="0">
                <a:solidFill>
                  <a:schemeClr val="tx1"/>
                </a:solidFill>
                <a:latin typeface="+mn-lt"/>
                <a:ea typeface="+mn-ea"/>
                <a:cs typeface="+mn-cs"/>
              </a:rPr>
              <a:t> group allows you to move objects forward or to the rear relative to other objects.  It also allows you to control alignment, Snap-to objects or grid and grid spacing and visibility.</a:t>
            </a:r>
          </a:p>
          <a:p>
            <a:r>
              <a:rPr lang="en-US" sz="1200" b="1" kern="1200" baseline="0" dirty="0" smtClean="0">
                <a:solidFill>
                  <a:schemeClr val="tx1"/>
                </a:solidFill>
                <a:latin typeface="+mn-lt"/>
                <a:ea typeface="+mn-ea"/>
                <a:cs typeface="+mn-cs"/>
              </a:rPr>
              <a:t>(CLICK) </a:t>
            </a:r>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Size</a:t>
            </a:r>
            <a:r>
              <a:rPr lang="en-US" sz="1200" b="0" kern="1200" baseline="0" dirty="0" smtClean="0">
                <a:solidFill>
                  <a:schemeClr val="tx1"/>
                </a:solidFill>
                <a:latin typeface="+mn-lt"/>
                <a:ea typeface="+mn-ea"/>
                <a:cs typeface="+mn-cs"/>
              </a:rPr>
              <a:t> group allows you to specify exact size for the shapes.</a:t>
            </a:r>
          </a:p>
          <a:p>
            <a:endParaRPr lang="en-US" b="0"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Open</a:t>
            </a:r>
            <a:r>
              <a:rPr lang="en-US" b="0" baseline="0" dirty="0" smtClean="0"/>
              <a:t> a blank slide.  </a:t>
            </a:r>
            <a:r>
              <a:rPr lang="en-US" b="0" dirty="0" smtClean="0"/>
              <a:t>Insert</a:t>
            </a:r>
            <a:r>
              <a:rPr lang="en-US" b="0" baseline="0" dirty="0" smtClean="0"/>
              <a:t> four or five shapes of various types on your slide.</a:t>
            </a:r>
            <a:endParaRPr lang="en-US" b="0" dirty="0" smtClean="0"/>
          </a:p>
          <a:p>
            <a:endParaRPr lang="en-US" b="1" dirty="0" smtClean="0"/>
          </a:p>
          <a:p>
            <a:r>
              <a:rPr lang="en-US" b="1" dirty="0" smtClean="0"/>
              <a:t>Text</a:t>
            </a:r>
            <a:r>
              <a:rPr lang="en-US" b="1" baseline="0" dirty="0" smtClean="0"/>
              <a:t> in Shapes</a:t>
            </a:r>
            <a:r>
              <a:rPr lang="en-US" baseline="0" dirty="0" smtClean="0"/>
              <a:t>:  </a:t>
            </a:r>
            <a:r>
              <a:rPr lang="en-US" dirty="0" smtClean="0"/>
              <a:t>Start typing immediately after  you insert the shape.  You can edit the text any time the shape is selected.  Right-click and select edit text.</a:t>
            </a:r>
            <a:r>
              <a:rPr lang="en-US" baseline="0" dirty="0" smtClean="0"/>
              <a:t>  Select a shape and type some text into it.  Select the test, right click it and use the popup menu to change the font, bold etc.. </a:t>
            </a:r>
            <a:endParaRPr lang="en-US" dirty="0" smtClean="0"/>
          </a:p>
          <a:p>
            <a:r>
              <a:rPr lang="en-US" sz="1200" b="1" kern="1200" baseline="0" dirty="0" smtClean="0">
                <a:solidFill>
                  <a:schemeClr val="tx1"/>
                </a:solidFill>
                <a:latin typeface="+mn-lt"/>
                <a:ea typeface="+mn-ea"/>
                <a:cs typeface="+mn-cs"/>
              </a:rPr>
              <a:t>(CLICK)</a:t>
            </a:r>
          </a:p>
          <a:p>
            <a:endParaRPr lang="en-US" dirty="0" smtClean="0"/>
          </a:p>
          <a:p>
            <a:r>
              <a:rPr lang="en-US" b="1" dirty="0" smtClean="0"/>
              <a:t>Inserting multiple copies of a shape:</a:t>
            </a:r>
            <a:r>
              <a:rPr lang="en-US" b="0" dirty="0" smtClean="0"/>
              <a:t>  Right click the shape icon in the shape</a:t>
            </a:r>
            <a:r>
              <a:rPr lang="en-US" b="0" baseline="0" dirty="0" smtClean="0"/>
              <a:t> gallery and choose Lock Drawing Mode.  To leave this mode, click the shape icon again or just press Esc. Insert four copies of the same shape onto your slide using the lock drawing mode.</a:t>
            </a:r>
          </a:p>
          <a:p>
            <a:r>
              <a:rPr lang="en-US" sz="1200" b="1" kern="1200" baseline="0" dirty="0" smtClean="0">
                <a:solidFill>
                  <a:schemeClr val="tx1"/>
                </a:solidFill>
                <a:latin typeface="+mn-lt"/>
                <a:ea typeface="+mn-ea"/>
                <a:cs typeface="+mn-cs"/>
              </a:rPr>
              <a:t>(CLICK) </a:t>
            </a:r>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Changing a Shape: </a:t>
            </a:r>
            <a:r>
              <a:rPr lang="en-US" sz="1200" b="0" kern="1200" baseline="0" dirty="0" smtClean="0">
                <a:solidFill>
                  <a:schemeClr val="tx1"/>
                </a:solidFill>
                <a:latin typeface="+mn-lt"/>
                <a:ea typeface="+mn-ea"/>
                <a:cs typeface="+mn-cs"/>
              </a:rPr>
              <a:t> If you have chosen one shape and filled it with text and background, modified your outline etc and decide you want an oval rather than a square outline, you can do it without having to redo all of your work.  Double click the shape to access the </a:t>
            </a:r>
            <a:r>
              <a:rPr lang="en-US" sz="1200" b="1" kern="1200" baseline="0" dirty="0" smtClean="0">
                <a:solidFill>
                  <a:schemeClr val="tx1"/>
                </a:solidFill>
                <a:latin typeface="+mn-lt"/>
                <a:ea typeface="+mn-ea"/>
                <a:cs typeface="+mn-cs"/>
              </a:rPr>
              <a:t>Drawing Tools Format tab, </a:t>
            </a:r>
            <a:r>
              <a:rPr lang="en-US" sz="1200" b="0" kern="1200" baseline="0" dirty="0" smtClean="0">
                <a:solidFill>
                  <a:schemeClr val="tx1"/>
                </a:solidFill>
                <a:latin typeface="+mn-lt"/>
                <a:ea typeface="+mn-ea"/>
                <a:cs typeface="+mn-cs"/>
              </a:rPr>
              <a:t>click the </a:t>
            </a:r>
            <a:r>
              <a:rPr lang="en-US" sz="1200" b="1" kern="1200" baseline="0" dirty="0" smtClean="0">
                <a:solidFill>
                  <a:schemeClr val="tx1"/>
                </a:solidFill>
                <a:latin typeface="+mn-lt"/>
                <a:ea typeface="+mn-ea"/>
                <a:cs typeface="+mn-cs"/>
              </a:rPr>
              <a:t>Edit Shape </a:t>
            </a:r>
            <a:r>
              <a:rPr lang="en-US" sz="1200" b="0" kern="1200" baseline="0" dirty="0" smtClean="0">
                <a:solidFill>
                  <a:schemeClr val="tx1"/>
                </a:solidFill>
                <a:latin typeface="+mn-lt"/>
                <a:ea typeface="+mn-ea"/>
                <a:cs typeface="+mn-cs"/>
              </a:rPr>
              <a:t>icon in the</a:t>
            </a:r>
            <a:r>
              <a:rPr lang="en-US" sz="1200" b="1" kern="1200" baseline="0" dirty="0" smtClean="0">
                <a:solidFill>
                  <a:schemeClr val="tx1"/>
                </a:solidFill>
                <a:latin typeface="+mn-lt"/>
                <a:ea typeface="+mn-ea"/>
                <a:cs typeface="+mn-cs"/>
              </a:rPr>
              <a:t> Insert Shape Group</a:t>
            </a:r>
            <a:r>
              <a:rPr lang="en-US" sz="1200" b="0" kern="1200" baseline="0" dirty="0" smtClean="0">
                <a:solidFill>
                  <a:schemeClr val="tx1"/>
                </a:solidFill>
                <a:latin typeface="+mn-lt"/>
                <a:ea typeface="+mn-ea"/>
                <a:cs typeface="+mn-cs"/>
              </a:rPr>
              <a:t>, Choose the </a:t>
            </a:r>
            <a:r>
              <a:rPr lang="en-US" sz="1200" b="1" kern="1200" baseline="0" dirty="0" smtClean="0">
                <a:solidFill>
                  <a:schemeClr val="tx1"/>
                </a:solidFill>
                <a:latin typeface="+mn-lt"/>
                <a:ea typeface="+mn-ea"/>
                <a:cs typeface="+mn-cs"/>
              </a:rPr>
              <a:t>Change Shape option </a:t>
            </a:r>
            <a:r>
              <a:rPr lang="en-US" sz="1200" b="0" kern="1200" baseline="0" dirty="0" smtClean="0">
                <a:solidFill>
                  <a:schemeClr val="tx1"/>
                </a:solidFill>
                <a:latin typeface="+mn-lt"/>
                <a:ea typeface="+mn-ea"/>
                <a:cs typeface="+mn-cs"/>
              </a:rPr>
              <a:t>and the gallery of shapes will open.  Click on the desired shape. For practice insert text or fill into one of your shapes and change the shape.</a:t>
            </a:r>
          </a:p>
          <a:p>
            <a:endParaRPr lang="en-US" sz="1200" b="0" kern="1200" baseline="0" dirty="0" smtClean="0">
              <a:solidFill>
                <a:schemeClr val="tx1"/>
              </a:solidFill>
              <a:latin typeface="+mn-lt"/>
              <a:ea typeface="+mn-ea"/>
              <a:cs typeface="+mn-cs"/>
            </a:endParaRPr>
          </a:p>
          <a:p>
            <a:endParaRPr lang="en-US" sz="1200" b="0" kern="1200" baseline="0" dirty="0" smtClean="0">
              <a:solidFill>
                <a:schemeClr val="tx1"/>
              </a:solidFill>
              <a:latin typeface="+mn-lt"/>
              <a:ea typeface="+mn-ea"/>
              <a:cs typeface="+mn-cs"/>
            </a:endParaRPr>
          </a:p>
          <a:p>
            <a:endParaRPr lang="en-US" sz="1200" b="1" kern="1200" baseline="0" dirty="0" smtClean="0">
              <a:solidFill>
                <a:schemeClr val="tx1"/>
              </a:solidFill>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To select all of them you can </a:t>
            </a:r>
            <a:r>
              <a:rPr lang="en-US" baseline="0" dirty="0" err="1" smtClean="0"/>
              <a:t>ctrl+click</a:t>
            </a:r>
            <a:r>
              <a:rPr lang="en-US" baseline="0" dirty="0" smtClean="0"/>
              <a:t> each slide to select all of them, draw a marquee around all of them or use </a:t>
            </a:r>
            <a:r>
              <a:rPr lang="en-US" baseline="0" dirty="0" err="1" smtClean="0"/>
              <a:t>ctrl+A</a:t>
            </a:r>
            <a:r>
              <a:rPr lang="en-US" baseline="0" dirty="0" smtClean="0"/>
              <a:t> to select all of them then </a:t>
            </a:r>
            <a:r>
              <a:rPr lang="en-US" baseline="0" dirty="0" err="1" smtClean="0"/>
              <a:t>ctrl+click</a:t>
            </a:r>
            <a:r>
              <a:rPr lang="en-US" baseline="0" dirty="0" smtClean="0"/>
              <a:t> the ones you don’t want to select.  Practice each of these techniques to select multiple shapes.</a:t>
            </a:r>
          </a:p>
          <a:p>
            <a:r>
              <a:rPr lang="en-US" sz="1200" b="1" kern="1200" baseline="0" dirty="0" smtClean="0">
                <a:solidFill>
                  <a:schemeClr val="tx1"/>
                </a:solidFill>
                <a:latin typeface="+mn-lt"/>
                <a:ea typeface="+mn-ea"/>
                <a:cs typeface="+mn-cs"/>
              </a:rPr>
              <a:t>(CLICK) </a:t>
            </a:r>
          </a:p>
          <a:p>
            <a:endParaRPr lang="en-US" sz="1200" b="1"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The </a:t>
            </a:r>
            <a:r>
              <a:rPr lang="en-US" sz="1200" b="1" kern="1200" baseline="0" dirty="0" smtClean="0">
                <a:solidFill>
                  <a:schemeClr val="tx1"/>
                </a:solidFill>
                <a:latin typeface="+mn-lt"/>
                <a:ea typeface="+mn-ea"/>
                <a:cs typeface="+mn-cs"/>
              </a:rPr>
              <a:t>Selection and </a:t>
            </a:r>
            <a:r>
              <a:rPr lang="en-US" sz="1200" b="1" kern="1200" baseline="0" dirty="0" smtClean="0">
                <a:solidFill>
                  <a:schemeClr val="tx1"/>
                </a:solidFill>
                <a:latin typeface="+mn-lt"/>
                <a:ea typeface="+mn-ea"/>
                <a:cs typeface="+mn-cs"/>
              </a:rPr>
              <a:t>Visibility </a:t>
            </a:r>
            <a:r>
              <a:rPr lang="en-US" sz="1200" b="1" kern="1200" baseline="0" dirty="0" smtClean="0">
                <a:solidFill>
                  <a:schemeClr val="tx1"/>
                </a:solidFill>
                <a:latin typeface="+mn-lt"/>
                <a:ea typeface="+mn-ea"/>
                <a:cs typeface="+mn-cs"/>
              </a:rPr>
              <a:t>Pane</a:t>
            </a:r>
            <a:r>
              <a:rPr lang="en-US" sz="1200" b="0" kern="1200" baseline="0" dirty="0" smtClean="0">
                <a:solidFill>
                  <a:schemeClr val="tx1"/>
                </a:solidFill>
                <a:latin typeface="+mn-lt"/>
                <a:ea typeface="+mn-ea"/>
                <a:cs typeface="+mn-cs"/>
              </a:rPr>
              <a:t> </a:t>
            </a:r>
            <a:r>
              <a:rPr lang="en-US" sz="1200" b="0" kern="1200" baseline="0" dirty="0" smtClean="0">
                <a:solidFill>
                  <a:schemeClr val="tx1"/>
                </a:solidFill>
                <a:latin typeface="+mn-lt"/>
                <a:ea typeface="+mn-ea"/>
                <a:cs typeface="+mn-cs"/>
              </a:rPr>
              <a:t>in the Arrange Group of the Drawing Tools Format tab offers </a:t>
            </a:r>
            <a:r>
              <a:rPr lang="en-US" sz="1200" b="0" kern="1200" baseline="0" dirty="0" smtClean="0">
                <a:solidFill>
                  <a:schemeClr val="tx1"/>
                </a:solidFill>
                <a:latin typeface="+mn-lt"/>
                <a:ea typeface="+mn-ea"/>
                <a:cs typeface="+mn-cs"/>
              </a:rPr>
              <a:t>another selection technique which is especially useful if you have a complicated set of objects which overlap and it is difficult to select individual objects.  You can change the name of objects in the Selection and Visibility Pane by clicking one twice with a slight pause in between the clicks and typing a new name.  Objects will be highlighted when selected.  </a:t>
            </a:r>
            <a:endParaRPr lang="en-US" b="0" baseline="0" dirty="0" smtClean="0"/>
          </a:p>
        </p:txBody>
      </p:sp>
      <p:sp>
        <p:nvSpPr>
          <p:cNvPr id="4" name="Slide Number Placeholder 3"/>
          <p:cNvSpPr>
            <a:spLocks noGrp="1"/>
          </p:cNvSpPr>
          <p:nvPr>
            <p:ph type="sldNum" sz="quarter" idx="10"/>
          </p:nvPr>
        </p:nvSpPr>
        <p:spPr/>
        <p:txBody>
          <a:bodyPr/>
          <a:lstStyle/>
          <a:p>
            <a:fld id="{7CA9EFC9-A95B-4E8B-8923-49D916EBE64C}"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Draw a shape and experiment with resizing options</a:t>
            </a:r>
          </a:p>
          <a:p>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We all probably know that we can move an object by just selecting</a:t>
            </a:r>
            <a:r>
              <a:rPr lang="en-US" baseline="0" dirty="0" smtClean="0"/>
              <a:t> it and dragging.  Sometimes it is difficult to get it exactly where we want it.  We also have a problem is we want to move a group of objects which we already have positioned relative to each other, such as a drawing.  </a:t>
            </a:r>
          </a:p>
          <a:p>
            <a:r>
              <a:rPr lang="en-US" sz="1200" b="1" kern="1200" baseline="0" dirty="0" smtClean="0">
                <a:solidFill>
                  <a:schemeClr val="tx1"/>
                </a:solidFill>
                <a:latin typeface="+mn-lt"/>
                <a:ea typeface="+mn-ea"/>
                <a:cs typeface="+mn-cs"/>
              </a:rPr>
              <a:t>(CLICK) </a:t>
            </a:r>
            <a:endParaRPr lang="en-US" baseline="0" dirty="0" smtClean="0"/>
          </a:p>
          <a:p>
            <a:r>
              <a:rPr lang="en-US" baseline="0" dirty="0" smtClean="0"/>
              <a:t>To move as a </a:t>
            </a:r>
            <a:r>
              <a:rPr lang="en-US" b="1" baseline="0" dirty="0" smtClean="0"/>
              <a:t>Group</a:t>
            </a:r>
            <a:r>
              <a:rPr lang="en-US" baseline="0" dirty="0" smtClean="0"/>
              <a:t>, we group the objects by selecting all of them and pressing </a:t>
            </a:r>
            <a:r>
              <a:rPr lang="en-US" b="1" baseline="0" dirty="0" err="1" smtClean="0"/>
              <a:t>Ctrl+G</a:t>
            </a:r>
            <a:r>
              <a:rPr lang="en-US" baseline="0" dirty="0" smtClean="0"/>
              <a:t>.  Then we can move them as a group.</a:t>
            </a:r>
          </a:p>
          <a:p>
            <a:endParaRPr lang="en-US" baseline="0" dirty="0" smtClean="0"/>
          </a:p>
          <a:p>
            <a:r>
              <a:rPr lang="en-US" baseline="0" dirty="0" smtClean="0"/>
              <a:t>To </a:t>
            </a:r>
            <a:r>
              <a:rPr lang="en-US" b="1" baseline="0" dirty="0" smtClean="0"/>
              <a:t>Ungroup</a:t>
            </a:r>
            <a:r>
              <a:rPr lang="en-US" baseline="0" dirty="0" smtClean="0"/>
              <a:t> we only have to select the group and press </a:t>
            </a:r>
            <a:r>
              <a:rPr lang="en-US" baseline="0" dirty="0" err="1" smtClean="0"/>
              <a:t>Ctrl+Shift+G</a:t>
            </a:r>
            <a:endParaRPr lang="en-US" baseline="0" dirty="0" smtClean="0"/>
          </a:p>
          <a:p>
            <a:endParaRPr lang="en-US" baseline="0" dirty="0" smtClean="0"/>
          </a:p>
          <a:p>
            <a:r>
              <a:rPr lang="en-US" baseline="0" dirty="0" smtClean="0"/>
              <a:t>If we want to </a:t>
            </a:r>
            <a:r>
              <a:rPr lang="en-US" b="1" baseline="0" dirty="0" smtClean="0"/>
              <a:t>Regroup,</a:t>
            </a:r>
            <a:r>
              <a:rPr lang="en-US" baseline="0" dirty="0" smtClean="0"/>
              <a:t> we only have to select one of the items in the group, right click it and select group then regroup.</a:t>
            </a:r>
          </a:p>
          <a:p>
            <a:endParaRPr lang="en-US" baseline="0" dirty="0" smtClean="0"/>
          </a:p>
          <a:p>
            <a:r>
              <a:rPr lang="en-US" baseline="0" dirty="0" smtClean="0"/>
              <a:t>To make </a:t>
            </a:r>
            <a:r>
              <a:rPr lang="en-US" b="1" baseline="0" dirty="0" smtClean="0"/>
              <a:t>small movements </a:t>
            </a:r>
            <a:r>
              <a:rPr lang="en-US" baseline="0" dirty="0" smtClean="0"/>
              <a:t>we only have to select an object and use the arrow keys.  Large horizontal or vertical movements can be made by holding down the arrow key.</a:t>
            </a:r>
          </a:p>
          <a:p>
            <a:endParaRPr lang="en-US" baseline="0" dirty="0" smtClean="0"/>
          </a:p>
          <a:p>
            <a:r>
              <a:rPr lang="en-US" baseline="0" dirty="0" smtClean="0"/>
              <a:t>For </a:t>
            </a:r>
            <a:r>
              <a:rPr lang="en-US" b="1" baseline="0" dirty="0" smtClean="0"/>
              <a:t>smaller movements</a:t>
            </a:r>
            <a:r>
              <a:rPr lang="en-US" baseline="0" dirty="0" smtClean="0"/>
              <a:t>, use </a:t>
            </a:r>
            <a:r>
              <a:rPr lang="en-US" baseline="0" dirty="0" err="1" smtClean="0"/>
              <a:t>Ctrl+Arrow</a:t>
            </a:r>
            <a:r>
              <a:rPr lang="en-US" baseline="0" dirty="0" smtClean="0"/>
              <a:t> key</a:t>
            </a:r>
          </a:p>
          <a:p>
            <a:endParaRPr lang="en-US" baseline="0" dirty="0" smtClean="0"/>
          </a:p>
          <a:p>
            <a:r>
              <a:rPr lang="en-US" baseline="0" dirty="0" smtClean="0"/>
              <a:t>For </a:t>
            </a:r>
            <a:r>
              <a:rPr lang="en-US" b="1" baseline="0" dirty="0" smtClean="0"/>
              <a:t>straight line </a:t>
            </a:r>
            <a:r>
              <a:rPr lang="en-US" baseline="0" dirty="0" smtClean="0"/>
              <a:t>vertical or horizontal movement use the Shift </a:t>
            </a:r>
            <a:r>
              <a:rPr lang="en-US" baseline="0" dirty="0" err="1" smtClean="0"/>
              <a:t>key+Arrow</a:t>
            </a:r>
            <a:r>
              <a:rPr lang="en-US" baseline="0" dirty="0" smtClean="0"/>
              <a:t> keys 	</a:t>
            </a:r>
          </a:p>
          <a:p>
            <a:endParaRPr lang="en-US" dirty="0" smtClean="0"/>
          </a:p>
          <a:p>
            <a:r>
              <a:rPr lang="en-US" dirty="0" smtClean="0"/>
              <a:t>An object can</a:t>
            </a:r>
            <a:r>
              <a:rPr lang="en-US" baseline="0" dirty="0" smtClean="0"/>
              <a:t> be conditioned in a “coordinate system” manner by selecting an object to bring up the </a:t>
            </a:r>
            <a:r>
              <a:rPr lang="en-US" b="1" baseline="0" dirty="0" smtClean="0"/>
              <a:t>Drawing Tools Format tab</a:t>
            </a:r>
            <a:r>
              <a:rPr lang="en-US" baseline="0" dirty="0" smtClean="0"/>
              <a:t>, and clicking the </a:t>
            </a:r>
            <a:r>
              <a:rPr lang="en-US" b="1" baseline="0" dirty="0" smtClean="0"/>
              <a:t>Dialog Launcher arrow </a:t>
            </a:r>
            <a:r>
              <a:rPr lang="en-US" baseline="0" dirty="0" smtClean="0"/>
              <a:t>on the </a:t>
            </a:r>
            <a:r>
              <a:rPr lang="en-US" b="1" baseline="0" dirty="0" smtClean="0"/>
              <a:t>Size</a:t>
            </a:r>
            <a:r>
              <a:rPr lang="en-US" baseline="0" dirty="0" smtClean="0"/>
              <a:t> group.  Click the </a:t>
            </a:r>
            <a:r>
              <a:rPr lang="en-US" b="1" baseline="0" dirty="0" smtClean="0"/>
              <a:t>Position tab</a:t>
            </a:r>
            <a:endParaRPr lang="en-US" b="1"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a:t>
            </a:r>
            <a:r>
              <a:rPr lang="en-US" b="1" dirty="0" smtClean="0"/>
              <a:t>Arrange gro</a:t>
            </a:r>
            <a:r>
              <a:rPr lang="en-US" dirty="0" smtClean="0"/>
              <a:t>up of the </a:t>
            </a:r>
            <a:r>
              <a:rPr lang="en-US" b="1" dirty="0" smtClean="0"/>
              <a:t>Drawing Tools Format tab </a:t>
            </a:r>
            <a:r>
              <a:rPr lang="en-US" dirty="0" smtClean="0"/>
              <a:t>the drop-down arrow under</a:t>
            </a:r>
            <a:r>
              <a:rPr lang="en-US" baseline="0" dirty="0" smtClean="0"/>
              <a:t> </a:t>
            </a:r>
            <a:r>
              <a:rPr lang="en-US" b="1" baseline="0" dirty="0" smtClean="0"/>
              <a:t>Align</a:t>
            </a:r>
            <a:r>
              <a:rPr lang="en-US" baseline="0" dirty="0" smtClean="0"/>
              <a:t> gives the menu to the right.  </a:t>
            </a:r>
            <a:endParaRPr lang="en-US" baseline="0" dirty="0" smtClean="0"/>
          </a:p>
          <a:p>
            <a:endParaRPr lang="en-US" baseline="0" dirty="0" smtClean="0"/>
          </a:p>
          <a:p>
            <a:r>
              <a:rPr lang="en-US" baseline="0" dirty="0" smtClean="0"/>
              <a:t>Note the Align to Slide and Align Selected Objects checkbox.  Align to Slide moves objects to side of slide.  Align Selected Objects aligns all objects to the most extreme object.  </a:t>
            </a:r>
            <a:r>
              <a:rPr lang="en-US" baseline="0" smtClean="0"/>
              <a:t>Always check.</a:t>
            </a:r>
            <a:endParaRPr lang="en-US" baseline="0" dirty="0" smtClean="0"/>
          </a:p>
          <a:p>
            <a:endParaRPr lang="en-US" baseline="0" dirty="0" smtClean="0"/>
          </a:p>
          <a:p>
            <a:r>
              <a:rPr lang="en-US" baseline="0" dirty="0" smtClean="0"/>
              <a:t>Alignment </a:t>
            </a:r>
            <a:r>
              <a:rPr lang="en-US" baseline="0" dirty="0" smtClean="0"/>
              <a:t>refers to the alignment of corresponding parts of the shapes.  Examples of Left, Center and Right alignment are shown.  Note that Center means a vertical </a:t>
            </a:r>
            <a:r>
              <a:rPr lang="en-US" baseline="0" dirty="0" smtClean="0"/>
              <a:t>alignment </a:t>
            </a:r>
            <a:r>
              <a:rPr lang="en-US" baseline="0" dirty="0" smtClean="0"/>
              <a:t>of the </a:t>
            </a:r>
            <a:r>
              <a:rPr lang="en-US" baseline="0" dirty="0" smtClean="0"/>
              <a:t>centerlines of the objects</a:t>
            </a:r>
            <a:r>
              <a:rPr lang="en-US" baseline="0" dirty="0" smtClean="0"/>
              <a:t>.  Middle means a horizontal alignment.  Using the two sequentially results in objects being concentric.</a:t>
            </a:r>
          </a:p>
          <a:p>
            <a:endParaRPr lang="en-US" baseline="0" dirty="0" smtClean="0"/>
          </a:p>
          <a:p>
            <a:r>
              <a:rPr lang="en-US" baseline="0" dirty="0" smtClean="0"/>
              <a:t>Distribute Horizontally  and Vertically spaces the shapes so that the distances between them are the same</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0" dirty="0" smtClean="0"/>
              <a:t>Distribute Horizontally  </a:t>
            </a:r>
            <a:r>
              <a:rPr lang="en-US" b="0" baseline="0" dirty="0" smtClean="0"/>
              <a:t>and</a:t>
            </a:r>
            <a:r>
              <a:rPr lang="en-US" b="1" baseline="0" dirty="0" smtClean="0"/>
              <a:t> Vertically </a:t>
            </a:r>
            <a:r>
              <a:rPr lang="en-US" baseline="0" dirty="0" smtClean="0"/>
              <a:t>spaces the shapes so that the distances between them are the same.  Left and right shapes do not move and the remainder are adjusted so the space between all shapes is the same.  Shapes are not adjusted vertically.</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0" dirty="0" smtClean="0"/>
              <a:t>Distribute Horizontally  </a:t>
            </a:r>
            <a:r>
              <a:rPr lang="en-US" b="0" baseline="0" dirty="0" smtClean="0"/>
              <a:t>and</a:t>
            </a:r>
            <a:r>
              <a:rPr lang="en-US" b="1" baseline="0" dirty="0" smtClean="0"/>
              <a:t> Vertically </a:t>
            </a:r>
            <a:r>
              <a:rPr lang="en-US" baseline="0" dirty="0" smtClean="0"/>
              <a:t>spaces the shapes so that the distances between them are the same.  Left and right shapes do not move and the remainder are adjusted so the space between all shapes is the same.  Shapes are not adjusted vertically.</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shapes gallery</a:t>
            </a:r>
            <a:r>
              <a:rPr lang="en-US" baseline="0" dirty="0" smtClean="0"/>
              <a:t> can be accessed from the home screen. On the left side of the drawing group you should see some of the basic figures.  These are the “recently used” shapes so this will vary from computer to computer.  Clicking on the dialog box arrow in the lower right corner will open the gallery as shown here.  You can also access the gallery from the Insert tab</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center a shape in</a:t>
            </a:r>
            <a:r>
              <a:rPr lang="en-US" baseline="0" dirty="0" smtClean="0"/>
              <a:t> the middle of a slide</a:t>
            </a:r>
          </a:p>
          <a:p>
            <a:pPr marL="228600" indent="-228600">
              <a:buAutoNum type="arabicPeriod"/>
            </a:pPr>
            <a:r>
              <a:rPr lang="en-US" baseline="0" dirty="0" smtClean="0"/>
              <a:t>Select the shape</a:t>
            </a:r>
          </a:p>
          <a:p>
            <a:pPr marL="228600" indent="-228600">
              <a:buAutoNum type="arabicPeriod"/>
            </a:pPr>
            <a:r>
              <a:rPr lang="en-US" baseline="0" dirty="0" smtClean="0"/>
              <a:t>Select the Align to Slide option</a:t>
            </a:r>
          </a:p>
          <a:p>
            <a:pPr marL="228600" indent="-228600">
              <a:buAutoNum type="arabicPeriod"/>
            </a:pPr>
            <a:r>
              <a:rPr lang="en-US" baseline="0" dirty="0" smtClean="0"/>
              <a:t>Click the Align Center and Align Middle options one after the other</a:t>
            </a:r>
          </a:p>
          <a:p>
            <a:pPr marL="228600" indent="-228600">
              <a:buAutoNum type="arabicPeriod"/>
            </a:pPr>
            <a:endParaRPr lang="en-US" baseline="0" dirty="0" smtClean="0"/>
          </a:p>
          <a:p>
            <a:pPr marL="228600" indent="-228600">
              <a:buAutoNum type="arabicPeriod"/>
            </a:pPr>
            <a:r>
              <a:rPr lang="en-US" baseline="0" dirty="0" smtClean="0"/>
              <a:t>Use the same technique for centering a group of objects </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three rectangles shown have</a:t>
            </a:r>
            <a:r>
              <a:rPr lang="en-US" baseline="0" dirty="0" smtClean="0"/>
              <a:t> been ordered from smallest to largest, front to back. </a:t>
            </a:r>
          </a:p>
          <a:p>
            <a:endParaRPr lang="en-US" baseline="0" dirty="0" smtClean="0"/>
          </a:p>
          <a:p>
            <a:r>
              <a:rPr lang="en-US" baseline="0" dirty="0" smtClean="0"/>
              <a:t> The transparency of the rectangle fills have been adjusted so you can get a sense of order in the relationships.</a:t>
            </a:r>
          </a:p>
          <a:p>
            <a:endParaRPr lang="en-US" baseline="0" dirty="0" smtClean="0"/>
          </a:p>
          <a:p>
            <a:r>
              <a:rPr lang="en-US" baseline="0" dirty="0" smtClean="0"/>
              <a:t>If the back rectangle is selected and the Bring to Front command is selected, it comes to the front and the number can be seen and edited.  </a:t>
            </a:r>
          </a:p>
          <a:p>
            <a:endParaRPr lang="en-US" baseline="0" dirty="0" smtClean="0"/>
          </a:p>
          <a:p>
            <a:r>
              <a:rPr lang="en-US" baseline="0" dirty="0" smtClean="0"/>
              <a:t>If it is sent to the back and the red rectangle brought to the front it can be edited.  </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Power</a:t>
            </a:r>
            <a:r>
              <a:rPr lang="en-US" baseline="0" dirty="0" smtClean="0"/>
              <a:t>Point  provides three types of connectors, straight, elbow or curved, and three variants, no arrow, one arrow, and double arrow.</a:t>
            </a:r>
          </a:p>
          <a:p>
            <a:endParaRPr lang="en-US" baseline="0" dirty="0" smtClean="0"/>
          </a:p>
          <a:p>
            <a:r>
              <a:rPr lang="en-US" baseline="0" dirty="0" smtClean="0"/>
              <a:t>Select the variant desired from the shape-lines dropdown.  The cursor turns into a crosshair and as you approach a shape several red handles will appear.  Click one of the red handles to determine the start point and do the same to the end figure.</a:t>
            </a:r>
          </a:p>
          <a:p>
            <a:endParaRPr lang="en-US" baseline="0" dirty="0" smtClean="0"/>
          </a:p>
          <a:p>
            <a:r>
              <a:rPr lang="en-US" baseline="0" dirty="0" smtClean="0"/>
              <a:t>Each connector shows a yellow diamond when selected.  Dragging the diamond changes the shape of the connector and curvature.</a:t>
            </a:r>
          </a:p>
          <a:p>
            <a:endParaRPr lang="en-US" dirty="0" smtClean="0"/>
          </a:p>
          <a:p>
            <a:r>
              <a:rPr lang="en-US" dirty="0" smtClean="0"/>
              <a:t>Maintain consistent line color and thickness for unified look</a:t>
            </a:r>
          </a:p>
          <a:p>
            <a:endParaRPr lang="en-US" dirty="0" smtClean="0"/>
          </a:p>
          <a:p>
            <a:r>
              <a:rPr lang="en-US" dirty="0" smtClean="0"/>
              <a:t>Animate connectors in sequence if appropriate</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Insert</a:t>
            </a:r>
            <a:r>
              <a:rPr lang="en-US" baseline="0" dirty="0" smtClean="0"/>
              <a:t> table from Insert Tab left side</a:t>
            </a:r>
          </a:p>
          <a:p>
            <a:endParaRPr lang="en-US" baseline="0" dirty="0" smtClean="0"/>
          </a:p>
          <a:p>
            <a:r>
              <a:rPr lang="en-US" baseline="0" dirty="0" smtClean="0"/>
              <a:t>Construct a rectangle fitting each cell where you want data to show</a:t>
            </a:r>
          </a:p>
          <a:p>
            <a:endParaRPr lang="en-US" baseline="0" dirty="0" smtClean="0"/>
          </a:p>
          <a:p>
            <a:r>
              <a:rPr lang="en-US" baseline="0" dirty="0" smtClean="0"/>
              <a:t>Type cell contents into each rectangle</a:t>
            </a:r>
          </a:p>
          <a:p>
            <a:endParaRPr lang="en-US" baseline="0" dirty="0" smtClean="0"/>
          </a:p>
          <a:p>
            <a:r>
              <a:rPr lang="en-US" baseline="0" dirty="0" smtClean="0"/>
              <a:t>Select all rectangles and right click, select Format Object.  Under Line Style select No Line.</a:t>
            </a:r>
          </a:p>
          <a:p>
            <a:endParaRPr lang="en-US" baseline="0" dirty="0" smtClean="0"/>
          </a:p>
          <a:p>
            <a:r>
              <a:rPr lang="en-US" baseline="0" dirty="0" smtClean="0"/>
              <a:t>Select the first cell contents to be shown. Select Custom Animation on Animations tab, Add Effect and the desired effect.</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Lines,</a:t>
            </a:r>
            <a:r>
              <a:rPr lang="en-US" baseline="0" dirty="0" smtClean="0"/>
              <a:t> Fills and Effects allow you to use richly colored and textured elements to add emphasis and decrease boredom.  Caution there is a balance between boring monotone and slides so distracting that they distract from the purpose of the presentation.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quick styles command is on the Drawing group of the Home tab.  </a:t>
            </a:r>
          </a:p>
          <a:p>
            <a:r>
              <a:rPr lang="en-US" b="1" dirty="0" smtClean="0"/>
              <a:t>Click</a:t>
            </a:r>
          </a:p>
          <a:p>
            <a:r>
              <a:rPr lang="en-US" dirty="0" smtClean="0"/>
              <a:t>When a</a:t>
            </a:r>
            <a:r>
              <a:rPr lang="en-US" baseline="0" dirty="0" smtClean="0"/>
              <a:t> 2D object is selected this window appears which gives several choices of Shape styles.  It is also available on the Drawing Tools Format tab.  </a:t>
            </a:r>
          </a:p>
          <a:p>
            <a:r>
              <a:rPr lang="en-US" b="1" baseline="0" dirty="0" smtClean="0"/>
              <a:t>Click</a:t>
            </a:r>
          </a:p>
          <a:p>
            <a:r>
              <a:rPr lang="en-US" baseline="0" dirty="0" smtClean="0"/>
              <a:t>The Other Theme Fills command offers several gradient and texture styles.</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quick styles command is on the Drawing group of the Home tab.  </a:t>
            </a:r>
          </a:p>
          <a:p>
            <a:r>
              <a:rPr lang="en-US" b="1" dirty="0" smtClean="0"/>
              <a:t>Click</a:t>
            </a:r>
          </a:p>
          <a:p>
            <a:r>
              <a:rPr lang="en-US" dirty="0" smtClean="0"/>
              <a:t>When a</a:t>
            </a:r>
            <a:r>
              <a:rPr lang="en-US" baseline="0" dirty="0" smtClean="0"/>
              <a:t> 2D object is selected this window appears which gives several choices of Shape styles.  It is also available on the Drawing Tools Format tab.  </a:t>
            </a:r>
          </a:p>
          <a:p>
            <a:r>
              <a:rPr lang="en-US" b="1" baseline="0" smtClean="0"/>
              <a:t>Click</a:t>
            </a:r>
          </a:p>
          <a:p>
            <a:r>
              <a:rPr lang="en-US" baseline="0" dirty="0" smtClean="0"/>
              <a:t>The Other Theme Fills command offers several gradient and texture styles.</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term l</a:t>
            </a:r>
            <a:r>
              <a:rPr lang="en-US" dirty="0" smtClean="0"/>
              <a:t>ines including the outlines of shapes can be formatted by right clicking the shape and</a:t>
            </a:r>
            <a:r>
              <a:rPr lang="en-US" baseline="0" dirty="0" smtClean="0"/>
              <a:t> choosing Format Shape </a:t>
            </a:r>
            <a:r>
              <a:rPr lang="en-US" dirty="0" smtClean="0"/>
              <a:t>or using the Shape Outline option</a:t>
            </a:r>
            <a:r>
              <a:rPr lang="en-US" baseline="0" dirty="0" smtClean="0"/>
              <a:t> on the Home or Format Drawing tabs.</a:t>
            </a:r>
          </a:p>
          <a:p>
            <a:endParaRPr lang="en-US" baseline="0" dirty="0" smtClean="0"/>
          </a:p>
          <a:p>
            <a:r>
              <a:rPr lang="en-US" baseline="0" dirty="0" smtClean="0"/>
              <a:t>The left is the dialog box you see when you right click and choose Format Shape.  This method offers more control than the Shape Outline command.  You can make compound lines, control joins, change arrowhead types etc which are not available with the Shape Outline command.</a:t>
            </a:r>
          </a:p>
          <a:p>
            <a:endParaRPr lang="en-US" baseline="0" dirty="0" smtClean="0"/>
          </a:p>
          <a:p>
            <a:r>
              <a:rPr lang="en-US" baseline="0" dirty="0" smtClean="0"/>
              <a:t>On the right you see the dialog box for Shape Outline and the dropdown for line weight.  This is somewhat easier to use for minor changes because as you hover over the line chart it previews the effect on the selected shape.</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a:t>
            </a:r>
            <a:r>
              <a:rPr lang="en-US" baseline="0" dirty="0" smtClean="0"/>
              <a:t> six options for adding effects to shapes: Shadow, Reflection, Glow, Soft Edges, Bevel and 3D Rotation.  Each has a dropdown arrow.  Two of which, Bevel and 3D Rotation are shown.</a:t>
            </a:r>
          </a:p>
          <a:p>
            <a:endParaRPr lang="en-US" baseline="0" dirty="0" smtClean="0"/>
          </a:p>
          <a:p>
            <a:r>
              <a:rPr lang="en-US" baseline="0" dirty="0" smtClean="0"/>
              <a:t>Each has an Options choice at the bottom of the box which allows a multitude of changes.   The options box for Bevel is shown.</a:t>
            </a:r>
          </a:p>
          <a:p>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shapes</a:t>
            </a:r>
            <a:r>
              <a:rPr lang="en-US" baseline="0" dirty="0" smtClean="0"/>
              <a:t> gallery is in the Illustrations group and is shown by an icon in the center of the group.</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first group of the shapes gallery contains the recently Used Shapes.  The second group is the </a:t>
            </a:r>
            <a:r>
              <a:rPr lang="en-US" b="1" baseline="0" dirty="0" smtClean="0"/>
              <a:t>Lines group</a:t>
            </a:r>
            <a:r>
              <a:rPr lang="en-US" baseline="0" dirty="0" smtClean="0"/>
              <a:t>.  As you can see there are several shapes and formats of lines including freehand.  You can insert choosing a shape and clicking the desired location on the slide.  This will insert a default shape on the slide which can be reshaped by dragging the circles on the ends of the line.  You can also click and drag to insert a shape.  These lines can be used as </a:t>
            </a:r>
            <a:r>
              <a:rPr lang="en-US" b="1" baseline="0" dirty="0" smtClean="0"/>
              <a:t>connector lines</a:t>
            </a:r>
            <a:r>
              <a:rPr lang="en-US" baseline="0" dirty="0" smtClean="0"/>
              <a:t> which we will discuss later.</a:t>
            </a:r>
          </a:p>
        </p:txBody>
      </p:sp>
      <p:sp>
        <p:nvSpPr>
          <p:cNvPr id="4" name="Slide Number Placeholder 3"/>
          <p:cNvSpPr>
            <a:spLocks noGrp="1"/>
          </p:cNvSpPr>
          <p:nvPr>
            <p:ph type="sldNum" sz="quarter" idx="10"/>
          </p:nvPr>
        </p:nvSpPr>
        <p:spPr/>
        <p:txBody>
          <a:bodyPr/>
          <a:lstStyle/>
          <a:p>
            <a:fld id="{7CA9EFC9-A95B-4E8B-8923-49D916EBE64C}"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next group of the shapes gallery contains the rectangular shapes.  These include rounded rectangles and rectangles with clipped corners in various combinations.  Notice that when the shape is selected there will be a yellow diamond on the shape.  Dragging the diamonds change the amount of rounding or size of the clip on the shape. </a:t>
            </a:r>
            <a:r>
              <a:rPr lang="en-US" baseline="0" dirty="0" smtClean="0"/>
              <a:t>You </a:t>
            </a:r>
            <a:r>
              <a:rPr lang="en-US" baseline="0" dirty="0" smtClean="0"/>
              <a:t>will not be able to modify it farther than the center square on each side.  For the clipped corner slides you can modify all four sides </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next group of the shapes gallery contains the Basic Shapes.  These include the basic geometric shapes up to a 12-gon, 3D figures including the cube </a:t>
            </a:r>
            <a:r>
              <a:rPr lang="en-US" baseline="0" dirty="0" smtClean="0"/>
              <a:t>and </a:t>
            </a:r>
            <a:r>
              <a:rPr lang="en-US" baseline="0" dirty="0" smtClean="0"/>
              <a:t>cylinder, smiley faces and </a:t>
            </a:r>
            <a:endParaRPr lang="en-US" baseline="0" dirty="0" smtClean="0"/>
          </a:p>
          <a:p>
            <a:r>
              <a:rPr lang="en-US" baseline="0" dirty="0" smtClean="0"/>
              <a:t>(</a:t>
            </a:r>
            <a:r>
              <a:rPr lang="en-US" baseline="0" dirty="0" smtClean="0"/>
              <a:t>CLICK) </a:t>
            </a:r>
            <a:endParaRPr lang="en-US" baseline="0" dirty="0" smtClean="0"/>
          </a:p>
          <a:p>
            <a:r>
              <a:rPr lang="en-US" baseline="0" dirty="0" smtClean="0"/>
              <a:t>braces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next group of the shapes gallery contains the Block Arrows.  An interesting feature of the arrows is that the basic shape </a:t>
            </a:r>
            <a:r>
              <a:rPr lang="en-US" b="1" baseline="0" dirty="0" smtClean="0"/>
              <a:t>(CLICK) </a:t>
            </a:r>
            <a:r>
              <a:rPr lang="en-US" b="0" baseline="0" dirty="0" smtClean="0"/>
              <a:t>can be changed using the square handles </a:t>
            </a:r>
            <a:r>
              <a:rPr lang="en-US" sz="1200" b="1" kern="1200" baseline="0" dirty="0" smtClean="0">
                <a:solidFill>
                  <a:schemeClr val="tx1"/>
                </a:solidFill>
                <a:latin typeface="+mn-lt"/>
                <a:ea typeface="+mn-ea"/>
                <a:cs typeface="+mn-cs"/>
              </a:rPr>
              <a:t>(CLICK)  </a:t>
            </a:r>
            <a:r>
              <a:rPr lang="en-US" sz="1200" b="0" kern="1200" baseline="0" dirty="0" smtClean="0">
                <a:solidFill>
                  <a:schemeClr val="tx1"/>
                </a:solidFill>
                <a:latin typeface="+mn-lt"/>
                <a:ea typeface="+mn-ea"/>
                <a:cs typeface="+mn-cs"/>
              </a:rPr>
              <a:t>and the relative sizes of the head and shaft changed with the yellow diamonds </a:t>
            </a:r>
            <a:r>
              <a:rPr lang="en-US" sz="1200" b="1" kern="1200" baseline="0" dirty="0" smtClean="0">
                <a:solidFill>
                  <a:schemeClr val="tx1"/>
                </a:solidFill>
                <a:latin typeface="+mn-lt"/>
                <a:ea typeface="+mn-ea"/>
                <a:cs typeface="+mn-cs"/>
              </a:rPr>
              <a:t>(CLICK).  </a:t>
            </a:r>
            <a:r>
              <a:rPr lang="en-US" sz="1200" b="0" kern="1200" baseline="0" dirty="0" smtClean="0">
                <a:solidFill>
                  <a:schemeClr val="tx1"/>
                </a:solidFill>
                <a:latin typeface="+mn-lt"/>
                <a:ea typeface="+mn-ea"/>
                <a:cs typeface="+mn-cs"/>
              </a:rPr>
              <a:t>Of course, the arrow direction can be changed using the green circle handle</a:t>
            </a:r>
            <a:r>
              <a:rPr lang="en-US" sz="1200" b="0" kern="1200" baseline="0" dirty="0" smtClean="0">
                <a:solidFill>
                  <a:schemeClr val="tx1"/>
                </a:solidFill>
                <a:latin typeface="+mn-lt"/>
                <a:ea typeface="+mn-ea"/>
                <a:cs typeface="+mn-cs"/>
              </a:rPr>
              <a:t>.</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Draw a block arrow and experiment with changing its shape.</a:t>
            </a:r>
            <a:endParaRPr lang="en-US" b="1"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a:t>
            </a:r>
            <a:r>
              <a:rPr lang="en-US" b="0" baseline="0" dirty="0" smtClean="0"/>
              <a:t> Equation Shapes and Flowchart shapes will probably not be of much use unless you are a math teacher or business person.</a:t>
            </a:r>
            <a:endParaRPr lang="en-US" b="1"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The</a:t>
            </a:r>
            <a:r>
              <a:rPr lang="en-US" b="0" baseline="0" dirty="0" smtClean="0"/>
              <a:t> stars and Banners offer some interesting possibilities.</a:t>
            </a:r>
            <a:endParaRPr lang="en-US" b="0" dirty="0"/>
          </a:p>
        </p:txBody>
      </p:sp>
      <p:sp>
        <p:nvSpPr>
          <p:cNvPr id="4" name="Slide Number Placeholder 3"/>
          <p:cNvSpPr>
            <a:spLocks noGrp="1"/>
          </p:cNvSpPr>
          <p:nvPr>
            <p:ph type="sldNum" sz="quarter" idx="10"/>
          </p:nvPr>
        </p:nvSpPr>
        <p:spPr/>
        <p:txBody>
          <a:bodyPr/>
          <a:lstStyle/>
          <a:p>
            <a:fld id="{7CA9EFC9-A95B-4E8B-8923-49D916EBE64C}"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rgbClr val="FFFF00"/>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rgbClr val="FFFF00"/>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816864"/>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400" b="1" cap="none" baseline="0" dirty="0">
                <a:ln w="635">
                  <a:noFill/>
                </a:ln>
                <a:solidFill>
                  <a:srgbClr val="FFFF00"/>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533400" y="2438400"/>
            <a:ext cx="7772400" cy="1509712"/>
          </a:xfrm>
        </p:spPr>
        <p:txBody>
          <a:bodyPr lIns="45720" rIns="45720" anchor="t">
            <a:normAutofit/>
          </a:bodyPr>
          <a:lstStyle>
            <a:lvl1pPr marL="0" indent="0">
              <a:buNone/>
              <a:defRPr sz="2800">
                <a:solidFill>
                  <a:srgbClr val="FFFF00"/>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4" name="Date Placeholder 3"/>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ctr" rtl="0">
              <a:spcBef>
                <a:spcPct val="0"/>
              </a:spcBef>
              <a:buNone/>
              <a:defRPr sz="5000" b="1">
                <a:ln>
                  <a:noFill/>
                </a:ln>
                <a:solidFill>
                  <a:srgbClr val="FFFF00"/>
                </a:solidFill>
                <a:effectLst/>
                <a:latin typeface="+mj-lt"/>
                <a:ea typeface="+mj-ea"/>
                <a:cs typeface="+mj-cs"/>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1">
                <a:ln>
                  <a:noFill/>
                </a:ln>
                <a:solidFill>
                  <a:srgbClr val="FFFF00"/>
                </a:solidFill>
                <a:effectLst/>
                <a:latin typeface="+mj-lt"/>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b="1"/>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buFont typeface="Wingdings" pitchFamily="2" charset="2"/>
              <a:buChar char="q"/>
              <a:defRPr sz="2800" b="1"/>
            </a:lvl1pPr>
            <a:lvl2pPr>
              <a:defRPr sz="2600" b="1"/>
            </a:lvl2pPr>
            <a:lvl3pPr>
              <a:buFont typeface="Wingdings 2" pitchFamily="18" charset="2"/>
              <a:buChar char=""/>
              <a:defRPr sz="2400" b="1"/>
            </a:lvl3pPr>
            <a:lvl4pPr>
              <a:buFont typeface="Courier New" pitchFamily="49" charset="0"/>
              <a:buChar char="o"/>
              <a:defRPr sz="2000" b="1"/>
            </a:lvl4pPr>
            <a:lvl5pPr>
              <a:buFont typeface="Wingdings 2" pitchFamily="18" charset="2"/>
              <a:buChar char=""/>
              <a:defRPr sz="1800" b="1"/>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5" name="Date Placeholder 4"/>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2C1432-9DB1-4424-850C-33A989EBD38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7B3D4A-3BBD-42DE-B6A5-2EFB82FB9DE8}" type="datetimeFigureOut">
              <a:rPr lang="en-US" smtClean="0"/>
              <a:pPr/>
              <a:t>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12C1432-9DB1-4424-850C-33A989EBD382}"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609600"/>
            <a:ext cx="8229600" cy="762000"/>
          </a:xfrm>
          <a:prstGeom prst="rect">
            <a:avLst/>
          </a:prstGeom>
        </p:spPr>
        <p:txBody>
          <a:bodyPr vert="horz" lIns="0" rIns="0" bIns="0" anchor="b">
            <a:no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33400" y="160020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7B3D4A-3BBD-42DE-B6A5-2EFB82FB9DE8}" type="datetimeFigureOut">
              <a:rPr lang="en-US" smtClean="0"/>
              <a:pPr/>
              <a:t>2/12/2010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ctr"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2C1432-9DB1-4424-850C-33A989EBD382}"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800" b="1" kern="1200">
          <a:ln>
            <a:noFill/>
          </a:ln>
          <a:solidFill>
            <a:srgbClr val="FFFF00"/>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b="1" kern="1200">
          <a:solidFill>
            <a:srgbClr val="FFFF00"/>
          </a:solidFill>
          <a:latin typeface="+mn-lt"/>
          <a:ea typeface="+mn-ea"/>
          <a:cs typeface="+mn-cs"/>
        </a:defRPr>
      </a:lvl1pPr>
      <a:lvl2pPr marL="640080" indent="-246888" algn="l" rtl="0" eaLnBrk="1" latinLnBrk="0" hangingPunct="1">
        <a:spcBef>
          <a:spcPct val="20000"/>
        </a:spcBef>
        <a:buClr>
          <a:schemeClr val="accent1"/>
        </a:buClr>
        <a:buSzPct val="85000"/>
        <a:buFont typeface="Courier New" pitchFamily="49" charset="0"/>
        <a:buChar char="o"/>
        <a:defRPr kumimoji="0" sz="2400" b="1" kern="1200">
          <a:solidFill>
            <a:srgbClr val="FFFF00"/>
          </a:solidFill>
          <a:latin typeface="+mn-lt"/>
          <a:ea typeface="+mn-ea"/>
          <a:cs typeface="+mn-cs"/>
        </a:defRPr>
      </a:lvl2pPr>
      <a:lvl3pPr marL="914400" indent="-246888" algn="l" rtl="0" eaLnBrk="1" latinLnBrk="0" hangingPunct="1">
        <a:spcBef>
          <a:spcPct val="20000"/>
        </a:spcBef>
        <a:buClr>
          <a:schemeClr val="accent2"/>
        </a:buClr>
        <a:buSzPct val="70000"/>
        <a:buFont typeface="Wingdings" pitchFamily="2" charset="2"/>
        <a:buChar char="§"/>
        <a:defRPr kumimoji="0" sz="2100" b="1" kern="1200">
          <a:solidFill>
            <a:srgbClr val="FFFF00"/>
          </a:solidFill>
          <a:latin typeface="+mn-lt"/>
          <a:ea typeface="+mn-ea"/>
          <a:cs typeface="+mn-cs"/>
        </a:defRPr>
      </a:lvl3pPr>
      <a:lvl4pPr marL="1188720" indent="-210312" algn="l" rtl="0" eaLnBrk="1" latinLnBrk="0" hangingPunct="1">
        <a:spcBef>
          <a:spcPct val="20000"/>
        </a:spcBef>
        <a:buClr>
          <a:schemeClr val="accent3"/>
        </a:buClr>
        <a:buSzPct val="65000"/>
        <a:buFont typeface="Wingdings" pitchFamily="2" charset="2"/>
        <a:buChar char="v"/>
        <a:defRPr kumimoji="0" sz="2000" b="1" kern="1200">
          <a:solidFill>
            <a:srgbClr val="FFFF00"/>
          </a:solidFill>
          <a:latin typeface="+mn-lt"/>
          <a:ea typeface="+mn-ea"/>
          <a:cs typeface="+mn-cs"/>
        </a:defRPr>
      </a:lvl4pPr>
      <a:lvl5pPr marL="1463040" indent="-210312" algn="l" rtl="0" eaLnBrk="1" latinLnBrk="0" hangingPunct="1">
        <a:spcBef>
          <a:spcPct val="20000"/>
        </a:spcBef>
        <a:buClr>
          <a:schemeClr val="accent4"/>
        </a:buClr>
        <a:buSzPct val="65000"/>
        <a:buFont typeface="Wingdings" pitchFamily="2" charset="2"/>
        <a:buChar char="Ø"/>
        <a:defRPr kumimoji="0" sz="2000" b="1" kern="1200">
          <a:solidFill>
            <a:srgbClr val="FFFF00"/>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4.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FF00"/>
                </a:solidFill>
              </a:rPr>
              <a:t>PowerPoint for Teachers</a:t>
            </a:r>
            <a:endParaRPr lang="en-US" dirty="0">
              <a:solidFill>
                <a:srgbClr val="FFFF00"/>
              </a:solidFill>
            </a:endParaRPr>
          </a:p>
        </p:txBody>
      </p:sp>
      <p:sp>
        <p:nvSpPr>
          <p:cNvPr id="3" name="Subtitle 2"/>
          <p:cNvSpPr>
            <a:spLocks noGrp="1"/>
          </p:cNvSpPr>
          <p:nvPr>
            <p:ph type="subTitle" idx="1"/>
          </p:nvPr>
        </p:nvSpPr>
        <p:spPr/>
        <p:txBody>
          <a:bodyPr/>
          <a:lstStyle/>
          <a:p>
            <a:r>
              <a:rPr lang="en-US" dirty="0" smtClean="0"/>
              <a:t>The Basics</a:t>
            </a:r>
          </a:p>
          <a:p>
            <a:r>
              <a:rPr lang="en-US" dirty="0" smtClean="0"/>
              <a:t>Day Two</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Callouts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600"/>
            <a:ext cx="2286000" cy="5268399"/>
          </a:xfrm>
          <a:prstGeom prst="rect">
            <a:avLst/>
          </a:prstGeom>
          <a:noFill/>
          <a:ln w="9525">
            <a:noFill/>
            <a:miter lim="800000"/>
            <a:headEnd/>
            <a:tailEnd/>
          </a:ln>
        </p:spPr>
      </p:pic>
      <p:grpSp>
        <p:nvGrpSpPr>
          <p:cNvPr id="3" name="Group 14"/>
          <p:cNvGrpSpPr/>
          <p:nvPr/>
        </p:nvGrpSpPr>
        <p:grpSpPr>
          <a:xfrm>
            <a:off x="381000" y="2743201"/>
            <a:ext cx="2667000" cy="3505199"/>
            <a:chOff x="134983" y="171831"/>
            <a:chExt cx="2971800" cy="1911924"/>
          </a:xfrm>
        </p:grpSpPr>
        <p:sp>
          <p:nvSpPr>
            <p:cNvPr id="12" name="Oval 11"/>
            <p:cNvSpPr/>
            <p:nvPr/>
          </p:nvSpPr>
          <p:spPr>
            <a:xfrm>
              <a:off x="134983" y="1668119"/>
              <a:ext cx="2684417" cy="4156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p:cNvCxnSpPr>
            <p:nvPr/>
          </p:nvCxnSpPr>
          <p:spPr>
            <a:xfrm flipV="1">
              <a:off x="2819400" y="171831"/>
              <a:ext cx="287383" cy="1704107"/>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10242" name="Picture 2"/>
          <p:cNvPicPr>
            <a:picLocks noChangeAspect="1" noChangeArrowheads="1"/>
          </p:cNvPicPr>
          <p:nvPr/>
        </p:nvPicPr>
        <p:blipFill>
          <a:blip r:embed="rId4" cstate="print"/>
          <a:srcRect/>
          <a:stretch>
            <a:fillRect/>
          </a:stretch>
        </p:blipFill>
        <p:spPr bwMode="auto">
          <a:xfrm>
            <a:off x="3047999" y="1371600"/>
            <a:ext cx="5650173" cy="1371600"/>
          </a:xfrm>
          <a:prstGeom prst="rect">
            <a:avLst/>
          </a:prstGeom>
          <a:noFill/>
          <a:ln w="9525">
            <a:noFill/>
            <a:miter lim="800000"/>
            <a:headEnd/>
            <a:tailEnd/>
          </a:ln>
        </p:spPr>
      </p:pic>
      <p:pic>
        <p:nvPicPr>
          <p:cNvPr id="13" name="Picture 12" descr="Galileo 6.jpg"/>
          <p:cNvPicPr>
            <a:picLocks noChangeAspect="1"/>
          </p:cNvPicPr>
          <p:nvPr/>
        </p:nvPicPr>
        <p:blipFill>
          <a:blip r:embed="rId5" cstate="print"/>
          <a:stretch>
            <a:fillRect/>
          </a:stretch>
        </p:blipFill>
        <p:spPr>
          <a:xfrm>
            <a:off x="3810000" y="4419600"/>
            <a:ext cx="1219200" cy="1498600"/>
          </a:xfrm>
          <a:prstGeom prst="rect">
            <a:avLst/>
          </a:prstGeom>
        </p:spPr>
      </p:pic>
      <p:sp>
        <p:nvSpPr>
          <p:cNvPr id="15" name="Cloud Callout 14"/>
          <p:cNvSpPr/>
          <p:nvPr/>
        </p:nvSpPr>
        <p:spPr>
          <a:xfrm>
            <a:off x="6019800" y="3124200"/>
            <a:ext cx="2057400" cy="1524000"/>
          </a:xfrm>
          <a:prstGeom prst="cloudCallout">
            <a:avLst>
              <a:gd name="adj1" fmla="val -106166"/>
              <a:gd name="adj2" fmla="val 9059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Galileo says to watch the ball!!!</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Action Buttons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600"/>
            <a:ext cx="2286000" cy="5268399"/>
          </a:xfrm>
          <a:prstGeom prst="rect">
            <a:avLst/>
          </a:prstGeom>
          <a:noFill/>
          <a:ln w="9525">
            <a:noFill/>
            <a:miter lim="800000"/>
            <a:headEnd/>
            <a:tailEnd/>
          </a:ln>
        </p:spPr>
      </p:pic>
      <p:grpSp>
        <p:nvGrpSpPr>
          <p:cNvPr id="3" name="Group 14"/>
          <p:cNvGrpSpPr/>
          <p:nvPr/>
        </p:nvGrpSpPr>
        <p:grpSpPr>
          <a:xfrm>
            <a:off x="381000" y="2285999"/>
            <a:ext cx="2667000" cy="4495800"/>
            <a:chOff x="134983" y="-368496"/>
            <a:chExt cx="2971800" cy="2452251"/>
          </a:xfrm>
        </p:grpSpPr>
        <p:sp>
          <p:nvSpPr>
            <p:cNvPr id="12" name="Oval 11"/>
            <p:cNvSpPr/>
            <p:nvPr/>
          </p:nvSpPr>
          <p:spPr>
            <a:xfrm>
              <a:off x="134983" y="1668119"/>
              <a:ext cx="2684417" cy="4156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p:cNvCxnSpPr>
            <p:nvPr/>
          </p:nvCxnSpPr>
          <p:spPr>
            <a:xfrm flipV="1">
              <a:off x="2819400" y="-368496"/>
              <a:ext cx="287383" cy="2244433"/>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11266" name="Picture 2"/>
          <p:cNvPicPr>
            <a:picLocks noChangeAspect="1" noChangeArrowheads="1"/>
          </p:cNvPicPr>
          <p:nvPr/>
        </p:nvPicPr>
        <p:blipFill>
          <a:blip r:embed="rId4" cstate="print"/>
          <a:srcRect/>
          <a:stretch>
            <a:fillRect/>
          </a:stretch>
        </p:blipFill>
        <p:spPr bwMode="auto">
          <a:xfrm>
            <a:off x="3048000" y="1371600"/>
            <a:ext cx="5638800" cy="939800"/>
          </a:xfrm>
          <a:prstGeom prst="rect">
            <a:avLst/>
          </a:prstGeom>
          <a:noFill/>
          <a:ln w="9525">
            <a:noFill/>
            <a:miter lim="800000"/>
            <a:headEnd/>
            <a:tailEnd/>
          </a:ln>
        </p:spPr>
      </p:pic>
      <p:pic>
        <p:nvPicPr>
          <p:cNvPr id="11267" name="Picture 3"/>
          <p:cNvPicPr>
            <a:picLocks noChangeAspect="1" noChangeArrowheads="1"/>
          </p:cNvPicPr>
          <p:nvPr/>
        </p:nvPicPr>
        <p:blipFill>
          <a:blip r:embed="rId5" cstate="print"/>
          <a:srcRect/>
          <a:stretch>
            <a:fillRect/>
          </a:stretch>
        </p:blipFill>
        <p:spPr bwMode="auto">
          <a:xfrm>
            <a:off x="3124199" y="5638800"/>
            <a:ext cx="4544291" cy="914400"/>
          </a:xfrm>
          <a:prstGeom prst="rect">
            <a:avLst/>
          </a:prstGeom>
          <a:noFill/>
          <a:ln w="9525">
            <a:noFill/>
            <a:miter lim="800000"/>
            <a:headEnd/>
            <a:tailEnd/>
          </a:ln>
        </p:spPr>
      </p:pic>
      <p:pic>
        <p:nvPicPr>
          <p:cNvPr id="11268" name="Picture 4"/>
          <p:cNvPicPr>
            <a:picLocks noChangeAspect="1" noChangeArrowheads="1"/>
          </p:cNvPicPr>
          <p:nvPr/>
        </p:nvPicPr>
        <p:blipFill>
          <a:blip r:embed="rId6" cstate="print"/>
          <a:srcRect/>
          <a:stretch>
            <a:fillRect/>
          </a:stretch>
        </p:blipFill>
        <p:spPr bwMode="auto">
          <a:xfrm>
            <a:off x="3867792" y="2393062"/>
            <a:ext cx="2930162" cy="33219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Tools Format Tab</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21717" y="1525157"/>
            <a:ext cx="9085708" cy="540232"/>
          </a:xfrm>
          <a:prstGeom prst="rect">
            <a:avLst/>
          </a:prstGeom>
          <a:noFill/>
          <a:ln w="9525">
            <a:noFill/>
            <a:miter lim="800000"/>
            <a:headEnd/>
            <a:tailEnd/>
          </a:ln>
        </p:spPr>
      </p:pic>
      <p:grpSp>
        <p:nvGrpSpPr>
          <p:cNvPr id="15" name="Group 14"/>
          <p:cNvGrpSpPr/>
          <p:nvPr/>
        </p:nvGrpSpPr>
        <p:grpSpPr>
          <a:xfrm>
            <a:off x="152400" y="1981200"/>
            <a:ext cx="3227294" cy="1524000"/>
            <a:chOff x="152400" y="1981200"/>
            <a:chExt cx="3227294" cy="1524000"/>
          </a:xfrm>
        </p:grpSpPr>
        <p:pic>
          <p:nvPicPr>
            <p:cNvPr id="12293" name="Picture 5"/>
            <p:cNvPicPr>
              <a:picLocks noChangeAspect="1" noChangeArrowheads="1"/>
            </p:cNvPicPr>
            <p:nvPr/>
          </p:nvPicPr>
          <p:blipFill>
            <a:blip r:embed="rId4" cstate="print"/>
            <a:srcRect/>
            <a:stretch>
              <a:fillRect/>
            </a:stretch>
          </p:blipFill>
          <p:spPr bwMode="auto">
            <a:xfrm>
              <a:off x="152400" y="2286000"/>
              <a:ext cx="3227294" cy="1219200"/>
            </a:xfrm>
            <a:prstGeom prst="rect">
              <a:avLst/>
            </a:prstGeom>
            <a:noFill/>
            <a:ln w="9525">
              <a:noFill/>
              <a:miter lim="800000"/>
              <a:headEnd/>
              <a:tailEnd/>
            </a:ln>
          </p:spPr>
        </p:pic>
        <p:cxnSp>
          <p:nvCxnSpPr>
            <p:cNvPr id="14" name="Straight Arrow Connector 13"/>
            <p:cNvCxnSpPr>
              <a:stCxn id="12293" idx="0"/>
            </p:cNvCxnSpPr>
            <p:nvPr/>
          </p:nvCxnSpPr>
          <p:spPr>
            <a:xfrm rot="16200000" flipV="1">
              <a:off x="1302124" y="1822076"/>
              <a:ext cx="304800" cy="62304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1447800" y="1981994"/>
            <a:ext cx="2414016" cy="4312874"/>
            <a:chOff x="1447800" y="1981994"/>
            <a:chExt cx="2414016" cy="4312874"/>
          </a:xfrm>
        </p:grpSpPr>
        <p:pic>
          <p:nvPicPr>
            <p:cNvPr id="12294" name="Picture 6"/>
            <p:cNvPicPr>
              <a:picLocks noChangeAspect="1" noChangeArrowheads="1"/>
            </p:cNvPicPr>
            <p:nvPr/>
          </p:nvPicPr>
          <p:blipFill>
            <a:blip r:embed="rId5" cstate="print"/>
            <a:srcRect/>
            <a:stretch>
              <a:fillRect/>
            </a:stretch>
          </p:blipFill>
          <p:spPr bwMode="auto">
            <a:xfrm>
              <a:off x="1447800" y="3810000"/>
              <a:ext cx="2414016" cy="2484868"/>
            </a:xfrm>
            <a:prstGeom prst="rect">
              <a:avLst/>
            </a:prstGeom>
            <a:noFill/>
            <a:ln w="9525">
              <a:noFill/>
              <a:miter lim="800000"/>
              <a:headEnd/>
              <a:tailEnd/>
            </a:ln>
          </p:spPr>
        </p:pic>
        <p:cxnSp>
          <p:nvCxnSpPr>
            <p:cNvPr id="17" name="Straight Arrow Connector 16"/>
            <p:cNvCxnSpPr/>
            <p:nvPr/>
          </p:nvCxnSpPr>
          <p:spPr>
            <a:xfrm rot="5400000" flipH="1" flipV="1">
              <a:off x="2590800" y="2895600"/>
              <a:ext cx="1828800" cy="1588"/>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grpSp>
      <p:grpSp>
        <p:nvGrpSpPr>
          <p:cNvPr id="25" name="Group 24"/>
          <p:cNvGrpSpPr/>
          <p:nvPr/>
        </p:nvGrpSpPr>
        <p:grpSpPr>
          <a:xfrm>
            <a:off x="3657600" y="2057400"/>
            <a:ext cx="4100945" cy="1447800"/>
            <a:chOff x="3657600" y="2057400"/>
            <a:chExt cx="4100945" cy="1447800"/>
          </a:xfrm>
        </p:grpSpPr>
        <p:pic>
          <p:nvPicPr>
            <p:cNvPr id="12295" name="Picture 7"/>
            <p:cNvPicPr>
              <a:picLocks noChangeAspect="1" noChangeArrowheads="1"/>
            </p:cNvPicPr>
            <p:nvPr/>
          </p:nvPicPr>
          <p:blipFill>
            <a:blip r:embed="rId6" cstate="print"/>
            <a:srcRect/>
            <a:stretch>
              <a:fillRect/>
            </a:stretch>
          </p:blipFill>
          <p:spPr bwMode="auto">
            <a:xfrm>
              <a:off x="3657600" y="2286000"/>
              <a:ext cx="4100945" cy="1219200"/>
            </a:xfrm>
            <a:prstGeom prst="rect">
              <a:avLst/>
            </a:prstGeom>
            <a:noFill/>
            <a:ln w="9525">
              <a:noFill/>
              <a:miter lim="800000"/>
              <a:headEnd/>
              <a:tailEnd/>
            </a:ln>
          </p:spPr>
        </p:pic>
        <p:cxnSp>
          <p:nvCxnSpPr>
            <p:cNvPr id="19" name="Straight Arrow Connector 18"/>
            <p:cNvCxnSpPr>
              <a:stCxn id="12295" idx="0"/>
            </p:cNvCxnSpPr>
            <p:nvPr/>
          </p:nvCxnSpPr>
          <p:spPr>
            <a:xfrm rot="16200000" flipV="1">
              <a:off x="5559137" y="2137063"/>
              <a:ext cx="228600" cy="69273"/>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grpSp>
      <p:grpSp>
        <p:nvGrpSpPr>
          <p:cNvPr id="26" name="Group 25"/>
          <p:cNvGrpSpPr/>
          <p:nvPr/>
        </p:nvGrpSpPr>
        <p:grpSpPr>
          <a:xfrm>
            <a:off x="4450080" y="1981200"/>
            <a:ext cx="3474720" cy="2971800"/>
            <a:chOff x="4450080" y="1981200"/>
            <a:chExt cx="3474720" cy="2971800"/>
          </a:xfrm>
        </p:grpSpPr>
        <p:pic>
          <p:nvPicPr>
            <p:cNvPr id="12296" name="Picture 8"/>
            <p:cNvPicPr>
              <a:picLocks noChangeAspect="1" noChangeArrowheads="1"/>
            </p:cNvPicPr>
            <p:nvPr/>
          </p:nvPicPr>
          <p:blipFill>
            <a:blip r:embed="rId7" cstate="print"/>
            <a:srcRect/>
            <a:stretch>
              <a:fillRect/>
            </a:stretch>
          </p:blipFill>
          <p:spPr bwMode="auto">
            <a:xfrm>
              <a:off x="4450080" y="3810000"/>
              <a:ext cx="3474720" cy="1143000"/>
            </a:xfrm>
            <a:prstGeom prst="rect">
              <a:avLst/>
            </a:prstGeom>
            <a:noFill/>
            <a:ln w="9525">
              <a:noFill/>
              <a:miter lim="800000"/>
              <a:headEnd/>
              <a:tailEnd/>
            </a:ln>
          </p:spPr>
        </p:pic>
        <p:cxnSp>
          <p:nvCxnSpPr>
            <p:cNvPr id="21" name="Straight Arrow Connector 20"/>
            <p:cNvCxnSpPr/>
            <p:nvPr/>
          </p:nvCxnSpPr>
          <p:spPr>
            <a:xfrm rot="16200000" flipV="1">
              <a:off x="6972300" y="2857500"/>
              <a:ext cx="1828800" cy="76200"/>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grpSp>
      <p:grpSp>
        <p:nvGrpSpPr>
          <p:cNvPr id="27" name="Group 26"/>
          <p:cNvGrpSpPr/>
          <p:nvPr/>
        </p:nvGrpSpPr>
        <p:grpSpPr>
          <a:xfrm>
            <a:off x="6979194" y="2057401"/>
            <a:ext cx="2164806" cy="4648199"/>
            <a:chOff x="6979194" y="2057401"/>
            <a:chExt cx="2164806" cy="4648199"/>
          </a:xfrm>
        </p:grpSpPr>
        <p:pic>
          <p:nvPicPr>
            <p:cNvPr id="12291" name="Picture 3"/>
            <p:cNvPicPr>
              <a:picLocks noChangeAspect="1" noChangeArrowheads="1"/>
            </p:cNvPicPr>
            <p:nvPr/>
          </p:nvPicPr>
          <p:blipFill>
            <a:blip r:embed="rId8" cstate="print"/>
            <a:srcRect/>
            <a:stretch>
              <a:fillRect/>
            </a:stretch>
          </p:blipFill>
          <p:spPr bwMode="auto">
            <a:xfrm>
              <a:off x="6979194" y="5257800"/>
              <a:ext cx="2164806" cy="1447800"/>
            </a:xfrm>
            <a:prstGeom prst="rect">
              <a:avLst/>
            </a:prstGeom>
            <a:noFill/>
            <a:ln w="9525">
              <a:noFill/>
              <a:miter lim="800000"/>
              <a:headEnd/>
              <a:tailEnd/>
            </a:ln>
          </p:spPr>
        </p:pic>
        <p:cxnSp>
          <p:nvCxnSpPr>
            <p:cNvPr id="23" name="Straight Arrow Connector 22"/>
            <p:cNvCxnSpPr>
              <a:stCxn id="12291" idx="0"/>
            </p:cNvCxnSpPr>
            <p:nvPr/>
          </p:nvCxnSpPr>
          <p:spPr>
            <a:xfrm rot="5400000" flipH="1" flipV="1">
              <a:off x="6735898" y="3383099"/>
              <a:ext cx="3200400" cy="549003"/>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Shapes</a:t>
            </a:r>
            <a:endParaRPr lang="en-US" dirty="0"/>
          </a:p>
        </p:txBody>
      </p:sp>
      <p:sp>
        <p:nvSpPr>
          <p:cNvPr id="3" name="Content Placeholder 2"/>
          <p:cNvSpPr>
            <a:spLocks noGrp="1"/>
          </p:cNvSpPr>
          <p:nvPr>
            <p:ph idx="1"/>
          </p:nvPr>
        </p:nvSpPr>
        <p:spPr/>
        <p:txBody>
          <a:bodyPr/>
          <a:lstStyle/>
          <a:p>
            <a:r>
              <a:rPr lang="en-US" dirty="0" smtClean="0"/>
              <a:t>Text in Shapes</a:t>
            </a:r>
          </a:p>
          <a:p>
            <a:r>
              <a:rPr lang="en-US" dirty="0" smtClean="0"/>
              <a:t>Inserting multiple copies of a shape</a:t>
            </a:r>
          </a:p>
          <a:p>
            <a:pPr lvl="1"/>
            <a:r>
              <a:rPr lang="en-US" dirty="0" smtClean="0"/>
              <a:t>Right-click the shape icon</a:t>
            </a:r>
          </a:p>
          <a:p>
            <a:pPr lvl="1"/>
            <a:r>
              <a:rPr lang="en-US" dirty="0" smtClean="0"/>
              <a:t>Lock Drawing Mode</a:t>
            </a:r>
          </a:p>
          <a:p>
            <a:r>
              <a:rPr lang="en-US" dirty="0" smtClean="0"/>
              <a:t>Changing a shape</a:t>
            </a:r>
          </a:p>
          <a:p>
            <a:pPr lvl="1"/>
            <a:r>
              <a:rPr lang="en-US" dirty="0" smtClean="0"/>
              <a:t>Drawing Tools Format tab</a:t>
            </a:r>
          </a:p>
          <a:p>
            <a:pPr lvl="1"/>
            <a:r>
              <a:rPr lang="en-US" dirty="0" smtClean="0"/>
              <a:t>Edit Shape  in Insert Shape group</a:t>
            </a:r>
          </a:p>
          <a:p>
            <a:pPr lvl="1"/>
            <a:r>
              <a:rPr lang="en-US" dirty="0" smtClean="0"/>
              <a:t>Change shape option</a:t>
            </a:r>
          </a:p>
          <a:p>
            <a:pPr lvl="1"/>
            <a:r>
              <a:rPr lang="en-US" dirty="0" smtClean="0"/>
              <a:t>Select Shape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Shapes</a:t>
            </a:r>
            <a:endParaRPr lang="en-US" dirty="0"/>
          </a:p>
        </p:txBody>
      </p:sp>
      <p:sp>
        <p:nvSpPr>
          <p:cNvPr id="3" name="Content Placeholder 2"/>
          <p:cNvSpPr>
            <a:spLocks noGrp="1"/>
          </p:cNvSpPr>
          <p:nvPr>
            <p:ph idx="1"/>
          </p:nvPr>
        </p:nvSpPr>
        <p:spPr>
          <a:xfrm>
            <a:off x="533400" y="1600200"/>
            <a:ext cx="6172200" cy="4389120"/>
          </a:xfrm>
        </p:spPr>
        <p:txBody>
          <a:bodyPr/>
          <a:lstStyle/>
          <a:p>
            <a:r>
              <a:rPr lang="en-US" dirty="0" smtClean="0"/>
              <a:t>Selecting Multiple Shapes</a:t>
            </a:r>
          </a:p>
          <a:p>
            <a:pPr lvl="1"/>
            <a:r>
              <a:rPr lang="en-US" dirty="0" err="1" smtClean="0"/>
              <a:t>Ctrl+click</a:t>
            </a:r>
            <a:r>
              <a:rPr lang="en-US" dirty="0" smtClean="0"/>
              <a:t> each shape</a:t>
            </a:r>
          </a:p>
          <a:p>
            <a:pPr lvl="1"/>
            <a:r>
              <a:rPr lang="en-US" dirty="0" smtClean="0"/>
              <a:t>Draw marquee</a:t>
            </a:r>
          </a:p>
          <a:p>
            <a:pPr lvl="1"/>
            <a:r>
              <a:rPr lang="en-US" dirty="0" err="1" smtClean="0"/>
              <a:t>Ctrl+A</a:t>
            </a:r>
            <a:r>
              <a:rPr lang="en-US" dirty="0" smtClean="0"/>
              <a:t> to select all; then </a:t>
            </a:r>
            <a:r>
              <a:rPr lang="en-US" dirty="0" err="1" smtClean="0"/>
              <a:t>Ctrl+click</a:t>
            </a:r>
            <a:r>
              <a:rPr lang="en-US" dirty="0" smtClean="0"/>
              <a:t> unwanted</a:t>
            </a:r>
          </a:p>
          <a:p>
            <a:pPr lvl="1"/>
            <a:r>
              <a:rPr lang="en-US" dirty="0" smtClean="0"/>
              <a:t>Selection and Visibility Pane</a:t>
            </a:r>
          </a:p>
          <a:p>
            <a:pPr lvl="2"/>
            <a:r>
              <a:rPr lang="en-US" dirty="0" smtClean="0"/>
              <a:t>Double-click  a shape</a:t>
            </a:r>
          </a:p>
          <a:p>
            <a:pPr lvl="2"/>
            <a:r>
              <a:rPr lang="en-US" dirty="0" smtClean="0"/>
              <a:t>Click Selection Pane in Arrange group</a:t>
            </a:r>
          </a:p>
          <a:p>
            <a:pPr lvl="2"/>
            <a:endParaRPr lang="en-US" dirty="0"/>
          </a:p>
        </p:txBody>
      </p:sp>
      <p:grpSp>
        <p:nvGrpSpPr>
          <p:cNvPr id="18" name="Selection and Visibility Pane"/>
          <p:cNvGrpSpPr/>
          <p:nvPr/>
        </p:nvGrpSpPr>
        <p:grpSpPr>
          <a:xfrm>
            <a:off x="6934200" y="1524000"/>
            <a:ext cx="1895475" cy="4943475"/>
            <a:chOff x="7248525" y="1524000"/>
            <a:chExt cx="1895475" cy="4943475"/>
          </a:xfrm>
        </p:grpSpPr>
        <p:pic>
          <p:nvPicPr>
            <p:cNvPr id="13319" name="Upper Half"/>
            <p:cNvPicPr>
              <a:picLocks noChangeAspect="1" noChangeArrowheads="1"/>
            </p:cNvPicPr>
            <p:nvPr/>
          </p:nvPicPr>
          <p:blipFill>
            <a:blip r:embed="rId3" cstate="print"/>
            <a:srcRect/>
            <a:stretch>
              <a:fillRect/>
            </a:stretch>
          </p:blipFill>
          <p:spPr bwMode="auto">
            <a:xfrm>
              <a:off x="7248525" y="1524000"/>
              <a:ext cx="1895475" cy="3905250"/>
            </a:xfrm>
            <a:prstGeom prst="rect">
              <a:avLst/>
            </a:prstGeom>
            <a:noFill/>
            <a:ln w="9525">
              <a:noFill/>
              <a:miter lim="800000"/>
              <a:headEnd/>
              <a:tailEnd/>
            </a:ln>
          </p:spPr>
        </p:pic>
        <p:pic>
          <p:nvPicPr>
            <p:cNvPr id="13321" name="Lower Half"/>
            <p:cNvPicPr>
              <a:picLocks noChangeAspect="1" noChangeArrowheads="1"/>
            </p:cNvPicPr>
            <p:nvPr/>
          </p:nvPicPr>
          <p:blipFill>
            <a:blip r:embed="rId4" cstate="print"/>
            <a:srcRect/>
            <a:stretch>
              <a:fillRect/>
            </a:stretch>
          </p:blipFill>
          <p:spPr bwMode="auto">
            <a:xfrm>
              <a:off x="7248525" y="5410200"/>
              <a:ext cx="1895475" cy="1057275"/>
            </a:xfrm>
            <a:prstGeom prst="rect">
              <a:avLst/>
            </a:prstGeom>
            <a:noFill/>
            <a:ln w="9525">
              <a:noFill/>
              <a:miter lim="800000"/>
              <a:headEnd/>
              <a:tailEnd/>
            </a:ln>
          </p:spPr>
        </p:pic>
        <p:cxnSp>
          <p:nvCxnSpPr>
            <p:cNvPr id="12" name="Break line"/>
            <p:cNvCxnSpPr/>
            <p:nvPr/>
          </p:nvCxnSpPr>
          <p:spPr>
            <a:xfrm>
              <a:off x="7315200" y="5334000"/>
              <a:ext cx="1828800" cy="152400"/>
            </a:xfrm>
            <a:prstGeom prst="bentConnector3">
              <a:avLst>
                <a:gd name="adj1" fmla="val 50000"/>
              </a:avLst>
            </a:prstGeom>
            <a:ln w="25400"/>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Resize</a:t>
            </a:r>
            <a:endParaRPr lang="en-US" dirty="0"/>
          </a:p>
        </p:txBody>
      </p:sp>
      <p:sp>
        <p:nvSpPr>
          <p:cNvPr id="3" name="Content Placeholder 2"/>
          <p:cNvSpPr>
            <a:spLocks noGrp="1"/>
          </p:cNvSpPr>
          <p:nvPr>
            <p:ph idx="1"/>
          </p:nvPr>
        </p:nvSpPr>
        <p:spPr/>
        <p:txBody>
          <a:bodyPr/>
          <a:lstStyle/>
          <a:p>
            <a:r>
              <a:rPr lang="en-US" dirty="0" smtClean="0"/>
              <a:t>Resize:  Use handle at corners or middle of sides.</a:t>
            </a:r>
          </a:p>
          <a:p>
            <a:pPr lvl="1"/>
            <a:r>
              <a:rPr lang="en-US" u="sng" dirty="0" smtClean="0"/>
              <a:t>To maintain proportions</a:t>
            </a:r>
            <a:r>
              <a:rPr lang="en-US" dirty="0" smtClean="0"/>
              <a:t>: Hold </a:t>
            </a:r>
            <a:r>
              <a:rPr lang="en-US" dirty="0" smtClean="0">
                <a:solidFill>
                  <a:srgbClr val="FF0000"/>
                </a:solidFill>
              </a:rPr>
              <a:t>Shift</a:t>
            </a:r>
            <a:r>
              <a:rPr lang="en-US" dirty="0" smtClean="0"/>
              <a:t> key while dragging a corner handles.</a:t>
            </a:r>
          </a:p>
          <a:p>
            <a:pPr lvl="1"/>
            <a:r>
              <a:rPr lang="en-US" u="sng" dirty="0" smtClean="0"/>
              <a:t>To resize from the center</a:t>
            </a:r>
            <a:r>
              <a:rPr lang="en-US" dirty="0" smtClean="0"/>
              <a:t>: Hold the </a:t>
            </a:r>
            <a:r>
              <a:rPr lang="en-US" dirty="0" smtClean="0">
                <a:solidFill>
                  <a:srgbClr val="FF0000"/>
                </a:solidFill>
              </a:rPr>
              <a:t>Control</a:t>
            </a:r>
            <a:r>
              <a:rPr lang="en-US" dirty="0" smtClean="0"/>
              <a:t> key while dragging a corner handle.</a:t>
            </a:r>
          </a:p>
          <a:p>
            <a:pPr lvl="1"/>
            <a:r>
              <a:rPr lang="en-US" u="sng" dirty="0" smtClean="0"/>
              <a:t>To resize from the center and maintain proportion</a:t>
            </a:r>
            <a:r>
              <a:rPr lang="en-US" dirty="0" smtClean="0"/>
              <a:t>:  Hold both the </a:t>
            </a:r>
            <a:r>
              <a:rPr lang="en-US" dirty="0" smtClean="0">
                <a:solidFill>
                  <a:srgbClr val="FF0000"/>
                </a:solidFill>
              </a:rPr>
              <a:t>Shift and Control</a:t>
            </a:r>
            <a:r>
              <a:rPr lang="en-US" dirty="0" smtClean="0"/>
              <a:t> keys while dragging a corner handle.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a:t>
            </a:r>
            <a:endParaRPr lang="en-US" dirty="0"/>
          </a:p>
        </p:txBody>
      </p:sp>
      <p:sp>
        <p:nvSpPr>
          <p:cNvPr id="3" name="Content Placeholder 2"/>
          <p:cNvSpPr>
            <a:spLocks noGrp="1"/>
          </p:cNvSpPr>
          <p:nvPr>
            <p:ph idx="1"/>
          </p:nvPr>
        </p:nvSpPr>
        <p:spPr>
          <a:xfrm>
            <a:off x="533400" y="1600200"/>
            <a:ext cx="8229600" cy="5257800"/>
          </a:xfrm>
        </p:spPr>
        <p:txBody>
          <a:bodyPr>
            <a:normAutofit/>
          </a:bodyPr>
          <a:lstStyle/>
          <a:p>
            <a:r>
              <a:rPr lang="en-US" u="sng" dirty="0" smtClean="0"/>
              <a:t>Group</a:t>
            </a:r>
            <a:r>
              <a:rPr lang="en-US" dirty="0" smtClean="0"/>
              <a:t>: Select all and press </a:t>
            </a:r>
            <a:r>
              <a:rPr lang="en-US" dirty="0" err="1" smtClean="0">
                <a:solidFill>
                  <a:srgbClr val="FF0000"/>
                </a:solidFill>
              </a:rPr>
              <a:t>Ctrl+G</a:t>
            </a:r>
            <a:endParaRPr lang="en-US" dirty="0" smtClean="0">
              <a:solidFill>
                <a:srgbClr val="FF0000"/>
              </a:solidFill>
            </a:endParaRPr>
          </a:p>
          <a:p>
            <a:r>
              <a:rPr lang="en-US" u="sng" dirty="0" smtClean="0"/>
              <a:t>Ungroup</a:t>
            </a:r>
            <a:r>
              <a:rPr lang="en-US" dirty="0" smtClean="0"/>
              <a:t>: Select the group and press </a:t>
            </a:r>
            <a:r>
              <a:rPr lang="en-US" dirty="0" err="1" smtClean="0">
                <a:solidFill>
                  <a:srgbClr val="FF0000"/>
                </a:solidFill>
              </a:rPr>
              <a:t>Ctrl+Shift+G</a:t>
            </a:r>
            <a:endParaRPr lang="en-US" dirty="0" smtClean="0">
              <a:solidFill>
                <a:srgbClr val="FF0000"/>
              </a:solidFill>
            </a:endParaRPr>
          </a:p>
          <a:p>
            <a:r>
              <a:rPr lang="en-US" u="sng" dirty="0" smtClean="0"/>
              <a:t>Regroup</a:t>
            </a:r>
            <a:r>
              <a:rPr lang="en-US" dirty="0" smtClean="0"/>
              <a:t>: Select any object from previous group and right click.  Choose Group —&gt;Regroup</a:t>
            </a:r>
          </a:p>
          <a:p>
            <a:r>
              <a:rPr lang="en-US" u="sng" dirty="0" smtClean="0"/>
              <a:t>Nudge or Move</a:t>
            </a:r>
            <a:r>
              <a:rPr lang="en-US" dirty="0" smtClean="0"/>
              <a:t>: Use </a:t>
            </a:r>
            <a:r>
              <a:rPr lang="en-US" dirty="0" smtClean="0">
                <a:solidFill>
                  <a:srgbClr val="FF0000"/>
                </a:solidFill>
              </a:rPr>
              <a:t>arrow keys</a:t>
            </a:r>
          </a:p>
          <a:p>
            <a:pPr lvl="1"/>
            <a:r>
              <a:rPr lang="en-US" dirty="0" smtClean="0"/>
              <a:t>Smaller increments: Hold </a:t>
            </a:r>
            <a:r>
              <a:rPr lang="en-US" dirty="0" smtClean="0">
                <a:solidFill>
                  <a:srgbClr val="FF0000"/>
                </a:solidFill>
              </a:rPr>
              <a:t>Control key</a:t>
            </a:r>
          </a:p>
          <a:p>
            <a:pPr lvl="1"/>
            <a:r>
              <a:rPr lang="en-US" dirty="0" smtClean="0"/>
              <a:t>Straight Line: Hold </a:t>
            </a:r>
            <a:r>
              <a:rPr lang="en-US" dirty="0" smtClean="0">
                <a:solidFill>
                  <a:srgbClr val="FF0000"/>
                </a:solidFill>
              </a:rPr>
              <a:t>Shift key</a:t>
            </a:r>
          </a:p>
          <a:p>
            <a:r>
              <a:rPr lang="en-US" u="sng" dirty="0" smtClean="0"/>
              <a:t>Coordinate Position:</a:t>
            </a:r>
            <a:r>
              <a:rPr lang="en-US" dirty="0" smtClean="0"/>
              <a:t> </a:t>
            </a:r>
          </a:p>
          <a:p>
            <a:pPr lvl="1"/>
            <a:r>
              <a:rPr lang="en-US" dirty="0" smtClean="0"/>
              <a:t>Double click a shape</a:t>
            </a:r>
          </a:p>
          <a:p>
            <a:pPr lvl="1"/>
            <a:r>
              <a:rPr lang="en-US" dirty="0" smtClean="0"/>
              <a:t>Click Dialog Box Launcher in Size Group</a:t>
            </a:r>
          </a:p>
          <a:p>
            <a:pPr lvl="1"/>
            <a:r>
              <a:rPr lang="en-US" dirty="0" smtClean="0"/>
              <a:t>Select Position tab</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idx="1"/>
          </p:nvPr>
        </p:nvSpPr>
        <p:spPr>
          <a:xfrm>
            <a:off x="533400" y="1600200"/>
            <a:ext cx="5715000" cy="1447800"/>
          </a:xfrm>
        </p:spPr>
        <p:txBody>
          <a:bodyPr/>
          <a:lstStyle/>
          <a:p>
            <a:r>
              <a:rPr lang="en-US" dirty="0" smtClean="0"/>
              <a:t>Align gallery in Arrange group on Drawing Tools Format tab.</a:t>
            </a:r>
          </a:p>
          <a:p>
            <a:r>
              <a:rPr lang="en-US" dirty="0" smtClean="0"/>
              <a:t>Align Options</a:t>
            </a:r>
          </a:p>
          <a:p>
            <a:pPr>
              <a:buNone/>
            </a:pPr>
            <a:endParaRPr lang="en-US" dirty="0" smtClean="0"/>
          </a:p>
        </p:txBody>
      </p:sp>
      <p:grpSp>
        <p:nvGrpSpPr>
          <p:cNvPr id="22" name="Group 21"/>
          <p:cNvGrpSpPr/>
          <p:nvPr/>
        </p:nvGrpSpPr>
        <p:grpSpPr>
          <a:xfrm>
            <a:off x="609600" y="3200400"/>
            <a:ext cx="1447800" cy="2514600"/>
            <a:chOff x="609600" y="3200400"/>
            <a:chExt cx="1447800" cy="2514600"/>
          </a:xfrm>
        </p:grpSpPr>
        <p:sp>
          <p:nvSpPr>
            <p:cNvPr id="5" name="Rectangle 4"/>
            <p:cNvSpPr/>
            <p:nvPr/>
          </p:nvSpPr>
          <p:spPr>
            <a:xfrm>
              <a:off x="1066800" y="3200400"/>
              <a:ext cx="45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371600" y="40386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9600" y="4800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2514600" y="3200400"/>
            <a:ext cx="939800" cy="3190220"/>
            <a:chOff x="2489200" y="3200400"/>
            <a:chExt cx="939800" cy="3190220"/>
          </a:xfrm>
        </p:grpSpPr>
        <p:grpSp>
          <p:nvGrpSpPr>
            <p:cNvPr id="12" name="Group 11"/>
            <p:cNvGrpSpPr/>
            <p:nvPr/>
          </p:nvGrpSpPr>
          <p:grpSpPr>
            <a:xfrm>
              <a:off x="2489200" y="3200400"/>
              <a:ext cx="914400" cy="2514600"/>
              <a:chOff x="3048000" y="3657600"/>
              <a:chExt cx="914400" cy="2514600"/>
            </a:xfrm>
          </p:grpSpPr>
          <p:sp>
            <p:nvSpPr>
              <p:cNvPr id="8" name="Rectangle 7"/>
              <p:cNvSpPr/>
              <p:nvPr/>
            </p:nvSpPr>
            <p:spPr>
              <a:xfrm>
                <a:off x="3048000" y="3657600"/>
                <a:ext cx="45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0" y="44958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048000" y="5257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2514600" y="5867400"/>
              <a:ext cx="914400" cy="523220"/>
            </a:xfrm>
            <a:prstGeom prst="rect">
              <a:avLst/>
            </a:prstGeom>
            <a:noFill/>
          </p:spPr>
          <p:txBody>
            <a:bodyPr wrap="square" rtlCol="0">
              <a:spAutoFit/>
            </a:bodyPr>
            <a:lstStyle/>
            <a:p>
              <a:r>
                <a:rPr lang="en-US" sz="2800" b="1" dirty="0" smtClean="0">
                  <a:solidFill>
                    <a:srgbClr val="FFFF00"/>
                  </a:solidFill>
                </a:rPr>
                <a:t>Left</a:t>
              </a:r>
              <a:endParaRPr lang="en-US" sz="2800" b="1" dirty="0">
                <a:solidFill>
                  <a:srgbClr val="FFFF00"/>
                </a:solidFill>
              </a:endParaRPr>
            </a:p>
          </p:txBody>
        </p:sp>
      </p:grpSp>
      <p:grpSp>
        <p:nvGrpSpPr>
          <p:cNvPr id="27" name="Group 26"/>
          <p:cNvGrpSpPr/>
          <p:nvPr/>
        </p:nvGrpSpPr>
        <p:grpSpPr>
          <a:xfrm>
            <a:off x="3657600" y="3200400"/>
            <a:ext cx="1371600" cy="3190220"/>
            <a:chOff x="3657600" y="3200400"/>
            <a:chExt cx="1371600" cy="3190220"/>
          </a:xfrm>
        </p:grpSpPr>
        <p:grpSp>
          <p:nvGrpSpPr>
            <p:cNvPr id="16" name="Group 15"/>
            <p:cNvGrpSpPr/>
            <p:nvPr/>
          </p:nvGrpSpPr>
          <p:grpSpPr>
            <a:xfrm>
              <a:off x="3835400" y="3200400"/>
              <a:ext cx="914400" cy="2514600"/>
              <a:chOff x="4914900" y="3657600"/>
              <a:chExt cx="914400" cy="2514600"/>
            </a:xfrm>
          </p:grpSpPr>
          <p:sp>
            <p:nvSpPr>
              <p:cNvPr id="13" name="Rectangle 12"/>
              <p:cNvSpPr/>
              <p:nvPr/>
            </p:nvSpPr>
            <p:spPr>
              <a:xfrm>
                <a:off x="5143500" y="3657600"/>
                <a:ext cx="45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29200" y="44958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914900" y="5257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p:cNvSpPr txBox="1"/>
            <p:nvPr/>
          </p:nvSpPr>
          <p:spPr>
            <a:xfrm>
              <a:off x="3657600" y="5867400"/>
              <a:ext cx="1371600" cy="523220"/>
            </a:xfrm>
            <a:prstGeom prst="rect">
              <a:avLst/>
            </a:prstGeom>
            <a:noFill/>
          </p:spPr>
          <p:txBody>
            <a:bodyPr wrap="square" rtlCol="0">
              <a:spAutoFit/>
            </a:bodyPr>
            <a:lstStyle/>
            <a:p>
              <a:r>
                <a:rPr lang="en-US" sz="2800" b="1" dirty="0" smtClean="0">
                  <a:solidFill>
                    <a:srgbClr val="FFFF00"/>
                  </a:solidFill>
                </a:rPr>
                <a:t>Center</a:t>
              </a:r>
              <a:endParaRPr lang="en-US" sz="2800" b="1" dirty="0">
                <a:solidFill>
                  <a:srgbClr val="FFFF00"/>
                </a:solidFill>
              </a:endParaRPr>
            </a:p>
          </p:txBody>
        </p:sp>
      </p:grpSp>
      <p:grpSp>
        <p:nvGrpSpPr>
          <p:cNvPr id="28" name="Group 27"/>
          <p:cNvGrpSpPr/>
          <p:nvPr/>
        </p:nvGrpSpPr>
        <p:grpSpPr>
          <a:xfrm>
            <a:off x="5181600" y="3200400"/>
            <a:ext cx="1143000" cy="3190220"/>
            <a:chOff x="5181600" y="3200400"/>
            <a:chExt cx="1143000" cy="3190220"/>
          </a:xfrm>
        </p:grpSpPr>
        <p:grpSp>
          <p:nvGrpSpPr>
            <p:cNvPr id="21" name="Group 20"/>
            <p:cNvGrpSpPr/>
            <p:nvPr/>
          </p:nvGrpSpPr>
          <p:grpSpPr>
            <a:xfrm>
              <a:off x="5181600" y="3200400"/>
              <a:ext cx="914400" cy="2514600"/>
              <a:chOff x="5410200" y="3200400"/>
              <a:chExt cx="914400" cy="2514600"/>
            </a:xfrm>
          </p:grpSpPr>
          <p:sp>
            <p:nvSpPr>
              <p:cNvPr id="18" name="Rectangle 17"/>
              <p:cNvSpPr/>
              <p:nvPr/>
            </p:nvSpPr>
            <p:spPr>
              <a:xfrm>
                <a:off x="5867400" y="3200400"/>
                <a:ext cx="457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638800" y="40386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410200" y="4800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5181600" y="5867400"/>
              <a:ext cx="1143000" cy="523220"/>
            </a:xfrm>
            <a:prstGeom prst="rect">
              <a:avLst/>
            </a:prstGeom>
            <a:noFill/>
          </p:spPr>
          <p:txBody>
            <a:bodyPr wrap="square" rtlCol="0">
              <a:spAutoFit/>
            </a:bodyPr>
            <a:lstStyle/>
            <a:p>
              <a:r>
                <a:rPr lang="en-US" sz="2800" b="1" dirty="0" smtClean="0">
                  <a:solidFill>
                    <a:srgbClr val="FFFF00"/>
                  </a:solidFill>
                </a:rPr>
                <a:t>Right</a:t>
              </a:r>
              <a:endParaRPr lang="en-US" sz="2800" b="1" dirty="0">
                <a:solidFill>
                  <a:srgbClr val="FFFF00"/>
                </a:solidFill>
              </a:endParaRPr>
            </a:p>
          </p:txBody>
        </p:sp>
      </p:grpSp>
      <p:pic>
        <p:nvPicPr>
          <p:cNvPr id="8194" name="Picture 2"/>
          <p:cNvPicPr>
            <a:picLocks noChangeAspect="1" noChangeArrowheads="1"/>
          </p:cNvPicPr>
          <p:nvPr/>
        </p:nvPicPr>
        <p:blipFill>
          <a:blip r:embed="rId3" cstate="print"/>
          <a:srcRect/>
          <a:stretch>
            <a:fillRect/>
          </a:stretch>
        </p:blipFill>
        <p:spPr bwMode="auto">
          <a:xfrm>
            <a:off x="6335584" y="1752600"/>
            <a:ext cx="2732216" cy="4572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idx="1"/>
          </p:nvPr>
        </p:nvSpPr>
        <p:spPr>
          <a:xfrm>
            <a:off x="457200" y="1524000"/>
            <a:ext cx="5715000" cy="1447800"/>
          </a:xfrm>
        </p:spPr>
        <p:txBody>
          <a:bodyPr/>
          <a:lstStyle/>
          <a:p>
            <a:r>
              <a:rPr lang="en-US" dirty="0" smtClean="0"/>
              <a:t>Align gallery in Arrange group on Drawing Tools Format tab.</a:t>
            </a:r>
          </a:p>
          <a:p>
            <a:r>
              <a:rPr lang="en-US" dirty="0" smtClean="0"/>
              <a:t>Align Options</a:t>
            </a:r>
          </a:p>
          <a:p>
            <a:pPr>
              <a:buNone/>
            </a:pPr>
            <a:endParaRPr lang="en-US" dirty="0" smtClean="0"/>
          </a:p>
        </p:txBody>
      </p:sp>
      <p:pic>
        <p:nvPicPr>
          <p:cNvPr id="14338" name="Picture 2"/>
          <p:cNvPicPr>
            <a:picLocks noChangeAspect="1" noChangeArrowheads="1"/>
          </p:cNvPicPr>
          <p:nvPr/>
        </p:nvPicPr>
        <p:blipFill>
          <a:blip r:embed="rId3" cstate="print"/>
          <a:srcRect/>
          <a:stretch>
            <a:fillRect/>
          </a:stretch>
        </p:blipFill>
        <p:spPr bwMode="auto">
          <a:xfrm>
            <a:off x="6657974" y="1433946"/>
            <a:ext cx="2486026" cy="5424054"/>
          </a:xfrm>
          <a:prstGeom prst="rect">
            <a:avLst/>
          </a:prstGeom>
          <a:noFill/>
          <a:ln w="9525">
            <a:noFill/>
            <a:miter lim="800000"/>
            <a:headEnd/>
            <a:tailEnd/>
          </a:ln>
        </p:spPr>
      </p:pic>
      <p:sp>
        <p:nvSpPr>
          <p:cNvPr id="7" name="Rectangle 6"/>
          <p:cNvSpPr/>
          <p:nvPr/>
        </p:nvSpPr>
        <p:spPr>
          <a:xfrm>
            <a:off x="609600" y="3048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743200" y="3048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267200" y="3048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181600" y="3048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09600" y="43434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8" name="Rectangle 27"/>
          <p:cNvSpPr/>
          <p:nvPr/>
        </p:nvSpPr>
        <p:spPr>
          <a:xfrm>
            <a:off x="2133600" y="43434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p:cNvSpPr/>
          <p:nvPr/>
        </p:nvSpPr>
        <p:spPr>
          <a:xfrm>
            <a:off x="3657600" y="43434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0" name="Rectangle 29"/>
          <p:cNvSpPr/>
          <p:nvPr/>
        </p:nvSpPr>
        <p:spPr>
          <a:xfrm>
            <a:off x="5181600" y="43434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idx="1"/>
          </p:nvPr>
        </p:nvSpPr>
        <p:spPr>
          <a:xfrm>
            <a:off x="457200" y="1524000"/>
            <a:ext cx="5715000" cy="1447800"/>
          </a:xfrm>
        </p:spPr>
        <p:txBody>
          <a:bodyPr/>
          <a:lstStyle/>
          <a:p>
            <a:r>
              <a:rPr lang="en-US" dirty="0" smtClean="0"/>
              <a:t>Align gallery in Arrange group on Drawing Tools Format tab.</a:t>
            </a:r>
          </a:p>
          <a:p>
            <a:r>
              <a:rPr lang="en-US" dirty="0" smtClean="0"/>
              <a:t>Align Options</a:t>
            </a:r>
          </a:p>
          <a:p>
            <a:pPr>
              <a:buNone/>
            </a:pPr>
            <a:endParaRPr lang="en-US" dirty="0" smtClean="0"/>
          </a:p>
        </p:txBody>
      </p:sp>
      <p:pic>
        <p:nvPicPr>
          <p:cNvPr id="14338" name="Picture 2"/>
          <p:cNvPicPr>
            <a:picLocks noChangeAspect="1" noChangeArrowheads="1"/>
          </p:cNvPicPr>
          <p:nvPr/>
        </p:nvPicPr>
        <p:blipFill>
          <a:blip r:embed="rId3" cstate="print"/>
          <a:srcRect/>
          <a:stretch>
            <a:fillRect/>
          </a:stretch>
        </p:blipFill>
        <p:spPr bwMode="auto">
          <a:xfrm>
            <a:off x="6657974" y="1433946"/>
            <a:ext cx="2486026" cy="5424054"/>
          </a:xfrm>
          <a:prstGeom prst="rect">
            <a:avLst/>
          </a:prstGeom>
          <a:noFill/>
          <a:ln w="9525">
            <a:noFill/>
            <a:miter lim="800000"/>
            <a:headEnd/>
            <a:tailEnd/>
          </a:ln>
        </p:spPr>
      </p:pic>
      <p:sp>
        <p:nvSpPr>
          <p:cNvPr id="7" name="Rectangle 6"/>
          <p:cNvSpPr/>
          <p:nvPr/>
        </p:nvSpPr>
        <p:spPr>
          <a:xfrm>
            <a:off x="609600" y="3048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295400" y="45720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8" name="Rectangle 27"/>
          <p:cNvSpPr/>
          <p:nvPr/>
        </p:nvSpPr>
        <p:spPr>
          <a:xfrm>
            <a:off x="2209800" y="57912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p:cNvSpPr/>
          <p:nvPr/>
        </p:nvSpPr>
        <p:spPr>
          <a:xfrm>
            <a:off x="4038600" y="2895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724400" y="4419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p:cNvSpPr/>
          <p:nvPr/>
        </p:nvSpPr>
        <p:spPr>
          <a:xfrm>
            <a:off x="5638800" y="5638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Shapes</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0" y="1676400"/>
            <a:ext cx="9144000" cy="48914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Center a Shape</a:t>
            </a:r>
            <a:endParaRPr lang="en-US" dirty="0"/>
          </a:p>
        </p:txBody>
      </p:sp>
      <p:sp>
        <p:nvSpPr>
          <p:cNvPr id="3" name="Rectangle 2"/>
          <p:cNvSpPr/>
          <p:nvPr/>
        </p:nvSpPr>
        <p:spPr>
          <a:xfrm>
            <a:off x="304800" y="5943600"/>
            <a:ext cx="1143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1</a:t>
            </a:r>
            <a:endParaRPr lang="en-US" sz="4400" b="1" dirty="0"/>
          </a:p>
        </p:txBody>
      </p:sp>
      <p:sp>
        <p:nvSpPr>
          <p:cNvPr id="4" name="Rectangle 3"/>
          <p:cNvSpPr/>
          <p:nvPr/>
        </p:nvSpPr>
        <p:spPr>
          <a:xfrm>
            <a:off x="4000500" y="5943600"/>
            <a:ext cx="1143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2</a:t>
            </a:r>
            <a:endParaRPr lang="en-US" sz="4400" b="1" dirty="0"/>
          </a:p>
        </p:txBody>
      </p:sp>
      <p:sp>
        <p:nvSpPr>
          <p:cNvPr id="5" name="Rectangle 4"/>
          <p:cNvSpPr/>
          <p:nvPr/>
        </p:nvSpPr>
        <p:spPr>
          <a:xfrm>
            <a:off x="4000500" y="3124200"/>
            <a:ext cx="1143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3</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1143000"/>
          </a:xfrm>
        </p:spPr>
        <p:txBody>
          <a:bodyPr/>
          <a:lstStyle/>
          <a:p>
            <a:pPr algn="ctr"/>
            <a:r>
              <a:rPr lang="en-US" dirty="0" smtClean="0"/>
              <a:t>Order</a:t>
            </a:r>
            <a:endParaRPr lang="en-US" dirty="0"/>
          </a:p>
        </p:txBody>
      </p:sp>
      <p:sp>
        <p:nvSpPr>
          <p:cNvPr id="3" name="Rectangle 2"/>
          <p:cNvSpPr/>
          <p:nvPr/>
        </p:nvSpPr>
        <p:spPr>
          <a:xfrm>
            <a:off x="3124200" y="1447800"/>
            <a:ext cx="2705100" cy="1676400"/>
          </a:xfrm>
          <a:prstGeom prst="rect">
            <a:avLst/>
          </a:prstGeom>
          <a:solidFill>
            <a:srgbClr val="FFFF00">
              <a:alpha val="28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1</a:t>
            </a:r>
            <a:endParaRPr lang="en-US" sz="4400" b="1" dirty="0"/>
          </a:p>
        </p:txBody>
      </p:sp>
      <p:sp>
        <p:nvSpPr>
          <p:cNvPr id="4" name="Rectangle 3"/>
          <p:cNvSpPr/>
          <p:nvPr/>
        </p:nvSpPr>
        <p:spPr>
          <a:xfrm>
            <a:off x="3810000" y="1981200"/>
            <a:ext cx="1066800" cy="838200"/>
          </a:xfrm>
          <a:prstGeom prst="rect">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R</a:t>
            </a:r>
            <a:endParaRPr lang="en-US" sz="4400" b="1" dirty="0"/>
          </a:p>
        </p:txBody>
      </p:sp>
      <p:sp>
        <p:nvSpPr>
          <p:cNvPr id="5" name="Rectangle 4"/>
          <p:cNvSpPr/>
          <p:nvPr/>
        </p:nvSpPr>
        <p:spPr>
          <a:xfrm>
            <a:off x="4038600" y="2133600"/>
            <a:ext cx="685800" cy="4572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3</a:t>
            </a:r>
            <a:endParaRPr lang="en-US" sz="2800" b="1" dirty="0"/>
          </a:p>
        </p:txBody>
      </p:sp>
      <p:sp>
        <p:nvSpPr>
          <p:cNvPr id="6" name="Rectangle 5"/>
          <p:cNvSpPr/>
          <p:nvPr/>
        </p:nvSpPr>
        <p:spPr>
          <a:xfrm>
            <a:off x="3810000" y="3886200"/>
            <a:ext cx="1066800" cy="838200"/>
          </a:xfrm>
          <a:prstGeom prst="rect">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R</a:t>
            </a:r>
            <a:endParaRPr lang="en-US" sz="4400" b="1" dirty="0"/>
          </a:p>
        </p:txBody>
      </p:sp>
      <p:sp>
        <p:nvSpPr>
          <p:cNvPr id="7" name="Rectangle 6"/>
          <p:cNvSpPr/>
          <p:nvPr/>
        </p:nvSpPr>
        <p:spPr>
          <a:xfrm>
            <a:off x="4038600" y="4038600"/>
            <a:ext cx="685800" cy="4572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3</a:t>
            </a:r>
            <a:endParaRPr lang="en-US" sz="2800" b="1" dirty="0"/>
          </a:p>
        </p:txBody>
      </p:sp>
      <p:sp>
        <p:nvSpPr>
          <p:cNvPr id="8" name="Rectangle 7"/>
          <p:cNvSpPr/>
          <p:nvPr/>
        </p:nvSpPr>
        <p:spPr>
          <a:xfrm>
            <a:off x="3124200" y="3276600"/>
            <a:ext cx="2705100" cy="1676400"/>
          </a:xfrm>
          <a:prstGeom prst="rect">
            <a:avLst/>
          </a:prstGeom>
          <a:solidFill>
            <a:srgbClr val="FFFF00">
              <a:alpha val="28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1</a:t>
            </a:r>
            <a:endParaRPr lang="en-US" sz="4400" b="1" dirty="0"/>
          </a:p>
        </p:txBody>
      </p:sp>
      <p:sp>
        <p:nvSpPr>
          <p:cNvPr id="9" name="Rectangle 8"/>
          <p:cNvSpPr/>
          <p:nvPr/>
        </p:nvSpPr>
        <p:spPr>
          <a:xfrm>
            <a:off x="3124200" y="5029200"/>
            <a:ext cx="2705100" cy="1676400"/>
          </a:xfrm>
          <a:prstGeom prst="rect">
            <a:avLst/>
          </a:prstGeom>
          <a:solidFill>
            <a:srgbClr val="FFFF00">
              <a:alpha val="28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1</a:t>
            </a:r>
            <a:endParaRPr lang="en-US" sz="4400" b="1" dirty="0"/>
          </a:p>
        </p:txBody>
      </p:sp>
      <p:sp>
        <p:nvSpPr>
          <p:cNvPr id="10" name="Rectangle 9"/>
          <p:cNvSpPr/>
          <p:nvPr/>
        </p:nvSpPr>
        <p:spPr>
          <a:xfrm>
            <a:off x="4038600" y="5791200"/>
            <a:ext cx="685800" cy="4572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3</a:t>
            </a:r>
            <a:endParaRPr lang="en-US" sz="2800" b="1" dirty="0"/>
          </a:p>
        </p:txBody>
      </p:sp>
      <p:sp>
        <p:nvSpPr>
          <p:cNvPr id="11" name="Rectangle 10"/>
          <p:cNvSpPr/>
          <p:nvPr/>
        </p:nvSpPr>
        <p:spPr>
          <a:xfrm>
            <a:off x="3810000" y="5638800"/>
            <a:ext cx="1066800" cy="838200"/>
          </a:xfrm>
          <a:prstGeom prst="rect">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R</a:t>
            </a:r>
            <a:endParaRPr lang="en-US" sz="4400" b="1" dirty="0"/>
          </a:p>
        </p:txBody>
      </p:sp>
      <p:sp>
        <p:nvSpPr>
          <p:cNvPr id="12" name="Rectangle 11"/>
          <p:cNvSpPr/>
          <p:nvPr/>
        </p:nvSpPr>
        <p:spPr>
          <a:xfrm>
            <a:off x="304800" y="1447800"/>
            <a:ext cx="2705100" cy="1676400"/>
          </a:xfrm>
          <a:prstGeom prst="rect">
            <a:avLst/>
          </a:prstGeom>
          <a:solidFill>
            <a:srgbClr val="FFFF00">
              <a:alpha val="28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1</a:t>
            </a:r>
            <a:endParaRPr lang="en-US" sz="4400" b="1" dirty="0"/>
          </a:p>
        </p:txBody>
      </p:sp>
      <p:sp>
        <p:nvSpPr>
          <p:cNvPr id="13" name="Rectangle 12"/>
          <p:cNvSpPr/>
          <p:nvPr/>
        </p:nvSpPr>
        <p:spPr>
          <a:xfrm>
            <a:off x="1447800" y="4495800"/>
            <a:ext cx="685800" cy="4572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3</a:t>
            </a:r>
            <a:endParaRPr lang="en-US" sz="2800" b="1" dirty="0"/>
          </a:p>
        </p:txBody>
      </p:sp>
      <p:sp>
        <p:nvSpPr>
          <p:cNvPr id="14" name="Rectangle 13"/>
          <p:cNvSpPr/>
          <p:nvPr/>
        </p:nvSpPr>
        <p:spPr>
          <a:xfrm>
            <a:off x="1219200" y="3429000"/>
            <a:ext cx="1066800" cy="838200"/>
          </a:xfrm>
          <a:prstGeom prst="rect">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R</a:t>
            </a:r>
            <a:endParaRPr lang="en-US" sz="4400" b="1" dirty="0"/>
          </a:p>
        </p:txBody>
      </p:sp>
      <p:pic>
        <p:nvPicPr>
          <p:cNvPr id="1026" name="Picture 2"/>
          <p:cNvPicPr>
            <a:picLocks noChangeAspect="1" noChangeArrowheads="1"/>
          </p:cNvPicPr>
          <p:nvPr/>
        </p:nvPicPr>
        <p:blipFill>
          <a:blip r:embed="rId3" cstate="print"/>
          <a:srcRect/>
          <a:stretch>
            <a:fillRect/>
          </a:stretch>
        </p:blipFill>
        <p:spPr bwMode="auto">
          <a:xfrm>
            <a:off x="6172200" y="1447799"/>
            <a:ext cx="2362200" cy="51853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1143000"/>
          </a:xfrm>
        </p:spPr>
        <p:txBody>
          <a:bodyPr/>
          <a:lstStyle/>
          <a:p>
            <a:pPr algn="ctr"/>
            <a:r>
              <a:rPr lang="en-US" dirty="0" smtClean="0"/>
              <a:t>Smart Connectors</a:t>
            </a:r>
            <a:endParaRPr lang="en-US" dirty="0"/>
          </a:p>
        </p:txBody>
      </p:sp>
      <p:sp>
        <p:nvSpPr>
          <p:cNvPr id="9" name="Rectangle 8"/>
          <p:cNvSpPr/>
          <p:nvPr/>
        </p:nvSpPr>
        <p:spPr>
          <a:xfrm>
            <a:off x="685800" y="2971800"/>
            <a:ext cx="2705100" cy="1676400"/>
          </a:xfrm>
          <a:prstGeom prst="rect">
            <a:avLst/>
          </a:prstGeom>
          <a:solidFill>
            <a:schemeClr val="accent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 </a:t>
            </a:r>
            <a:endParaRPr lang="en-US" sz="4400" b="1" dirty="0"/>
          </a:p>
        </p:txBody>
      </p:sp>
      <p:sp>
        <p:nvSpPr>
          <p:cNvPr id="10" name="Rectangle 9"/>
          <p:cNvSpPr/>
          <p:nvPr/>
        </p:nvSpPr>
        <p:spPr>
          <a:xfrm>
            <a:off x="6137565" y="5029200"/>
            <a:ext cx="1447800" cy="11430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p>
        </p:txBody>
      </p:sp>
      <p:sp>
        <p:nvSpPr>
          <p:cNvPr id="11" name="Rectangle 10"/>
          <p:cNvSpPr/>
          <p:nvPr/>
        </p:nvSpPr>
        <p:spPr>
          <a:xfrm>
            <a:off x="6172200" y="1981200"/>
            <a:ext cx="1371600" cy="1143000"/>
          </a:xfrm>
          <a:prstGeom prst="rect">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cxnSp>
        <p:nvCxnSpPr>
          <p:cNvPr id="12" name="Curved Connector 11"/>
          <p:cNvCxnSpPr>
            <a:stCxn id="9" idx="3"/>
            <a:endCxn id="11" idx="1"/>
          </p:cNvCxnSpPr>
          <p:nvPr/>
        </p:nvCxnSpPr>
        <p:spPr>
          <a:xfrm flipV="1">
            <a:off x="3390900" y="2552700"/>
            <a:ext cx="2781300" cy="1257300"/>
          </a:xfrm>
          <a:prstGeom prst="curvedConnector3">
            <a:avLst>
              <a:gd name="adj1" fmla="val 50000"/>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2"/>
            <a:endCxn id="10" idx="0"/>
          </p:cNvCxnSpPr>
          <p:nvPr/>
        </p:nvCxnSpPr>
        <p:spPr>
          <a:xfrm rot="16200000" flipH="1">
            <a:off x="5907232" y="4074967"/>
            <a:ext cx="1905000" cy="3465"/>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6"/>
          <p:cNvCxnSpPr>
            <a:stCxn id="9" idx="2"/>
            <a:endCxn id="10" idx="1"/>
          </p:cNvCxnSpPr>
          <p:nvPr/>
        </p:nvCxnSpPr>
        <p:spPr>
          <a:xfrm rot="16200000" flipH="1">
            <a:off x="3611707" y="3074842"/>
            <a:ext cx="952500" cy="4099215"/>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Animating a Table</a:t>
            </a:r>
            <a:endParaRPr lang="en-US" dirty="0"/>
          </a:p>
        </p:txBody>
      </p:sp>
      <p:graphicFrame>
        <p:nvGraphicFramePr>
          <p:cNvPr id="3" name="Table 2"/>
          <p:cNvGraphicFramePr>
            <a:graphicFrameLocks noGrp="1"/>
          </p:cNvGraphicFramePr>
          <p:nvPr/>
        </p:nvGraphicFramePr>
        <p:xfrm>
          <a:off x="1447800" y="2209800"/>
          <a:ext cx="6400800" cy="3495040"/>
        </p:xfrm>
        <a:graphic>
          <a:graphicData uri="http://schemas.openxmlformats.org/drawingml/2006/table">
            <a:tbl>
              <a:tblPr firstRow="1" bandRow="1">
                <a:tableStyleId>{5C22544A-7EE6-4342-B048-85BDC9FD1C3A}</a:tableStyleId>
              </a:tblPr>
              <a:tblGrid>
                <a:gridCol w="1600200"/>
                <a:gridCol w="1600200"/>
                <a:gridCol w="1600200"/>
                <a:gridCol w="1600200"/>
              </a:tblGrid>
              <a:tr h="1092200">
                <a:tc>
                  <a:txBody>
                    <a:bodyPr/>
                    <a:lstStyle/>
                    <a:p>
                      <a:pPr algn="ctr"/>
                      <a:endParaRPr lang="en-US" sz="4400" dirty="0"/>
                    </a:p>
                  </a:txBody>
                  <a:tcPr/>
                </a:tc>
                <a:tc>
                  <a:txBody>
                    <a:bodyPr/>
                    <a:lstStyle/>
                    <a:p>
                      <a:pPr algn="ctr"/>
                      <a:r>
                        <a:rPr lang="en-US" sz="4400" dirty="0" smtClean="0"/>
                        <a:t>1</a:t>
                      </a:r>
                      <a:endParaRPr lang="en-US" sz="4400" dirty="0"/>
                    </a:p>
                  </a:txBody>
                  <a:tcPr/>
                </a:tc>
                <a:tc>
                  <a:txBody>
                    <a:bodyPr/>
                    <a:lstStyle/>
                    <a:p>
                      <a:pPr algn="ctr"/>
                      <a:r>
                        <a:rPr lang="en-US" sz="4400" dirty="0" smtClean="0"/>
                        <a:t>2</a:t>
                      </a:r>
                    </a:p>
                  </a:txBody>
                  <a:tcPr/>
                </a:tc>
                <a:tc>
                  <a:txBody>
                    <a:bodyPr/>
                    <a:lstStyle/>
                    <a:p>
                      <a:pPr algn="ctr"/>
                      <a:r>
                        <a:rPr lang="en-US" sz="4400" dirty="0" smtClean="0"/>
                        <a:t>3</a:t>
                      </a:r>
                      <a:endParaRPr lang="en-US" sz="4400" dirty="0"/>
                    </a:p>
                  </a:txBody>
                  <a:tcPr/>
                </a:tc>
              </a:tr>
              <a:tr h="1092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p>
                      <a:pPr algn="ctr"/>
                      <a:r>
                        <a:rPr lang="en-US" sz="4400" dirty="0" smtClean="0"/>
                        <a:t>A</a:t>
                      </a:r>
                    </a:p>
                    <a:p>
                      <a:pPr algn="ct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r>
              <a:tr h="1092200">
                <a:tc>
                  <a:txBody>
                    <a:bodyPr/>
                    <a:lstStyle/>
                    <a:p>
                      <a:pPr algn="ctr"/>
                      <a:endParaRPr lang="en-US" dirty="0" smtClean="0"/>
                    </a:p>
                    <a:p>
                      <a:pPr algn="ctr"/>
                      <a:r>
                        <a:rPr lang="en-US" sz="4400" dirty="0" smtClean="0"/>
                        <a:t>B</a:t>
                      </a:r>
                      <a:endParaRPr lang="en-US" sz="4400"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4" name="Rectangle 3"/>
          <p:cNvSpPr/>
          <p:nvPr/>
        </p:nvSpPr>
        <p:spPr>
          <a:xfrm>
            <a:off x="3048000" y="3276600"/>
            <a:ext cx="1600200" cy="12954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A1</a:t>
            </a:r>
            <a:endParaRPr lang="en-US" sz="4400" b="1" dirty="0">
              <a:solidFill>
                <a:srgbClr val="FF0000"/>
              </a:solidFill>
            </a:endParaRPr>
          </a:p>
        </p:txBody>
      </p:sp>
      <p:sp>
        <p:nvSpPr>
          <p:cNvPr id="5" name="Rectangle 4"/>
          <p:cNvSpPr/>
          <p:nvPr/>
        </p:nvSpPr>
        <p:spPr>
          <a:xfrm>
            <a:off x="4648200" y="3276600"/>
            <a:ext cx="1600200" cy="12954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A2</a:t>
            </a:r>
            <a:endParaRPr lang="en-US" sz="4400" b="1" dirty="0">
              <a:solidFill>
                <a:srgbClr val="FF0000"/>
              </a:solidFill>
            </a:endParaRPr>
          </a:p>
        </p:txBody>
      </p:sp>
      <p:sp>
        <p:nvSpPr>
          <p:cNvPr id="6" name="Rectangle 5"/>
          <p:cNvSpPr/>
          <p:nvPr/>
        </p:nvSpPr>
        <p:spPr>
          <a:xfrm>
            <a:off x="6248400" y="3276600"/>
            <a:ext cx="1600200" cy="12954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A3</a:t>
            </a:r>
            <a:endParaRPr lang="en-US" sz="4400" b="1" dirty="0">
              <a:solidFill>
                <a:srgbClr val="FF0000"/>
              </a:solidFill>
            </a:endParaRPr>
          </a:p>
        </p:txBody>
      </p:sp>
      <p:sp>
        <p:nvSpPr>
          <p:cNvPr id="7" name="Rectangle 6"/>
          <p:cNvSpPr/>
          <p:nvPr/>
        </p:nvSpPr>
        <p:spPr>
          <a:xfrm>
            <a:off x="3048000" y="4572000"/>
            <a:ext cx="1600200"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B1</a:t>
            </a:r>
            <a:endParaRPr lang="en-US" sz="4400" b="1" dirty="0">
              <a:solidFill>
                <a:srgbClr val="FF0000"/>
              </a:solidFill>
            </a:endParaRPr>
          </a:p>
        </p:txBody>
      </p:sp>
      <p:sp>
        <p:nvSpPr>
          <p:cNvPr id="8" name="Rectangle 7"/>
          <p:cNvSpPr/>
          <p:nvPr/>
        </p:nvSpPr>
        <p:spPr>
          <a:xfrm>
            <a:off x="4648200" y="4572000"/>
            <a:ext cx="1600200"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B2</a:t>
            </a:r>
            <a:endParaRPr lang="en-US" sz="4400" b="1" dirty="0">
              <a:solidFill>
                <a:srgbClr val="FF0000"/>
              </a:solidFill>
            </a:endParaRPr>
          </a:p>
        </p:txBody>
      </p:sp>
      <p:sp>
        <p:nvSpPr>
          <p:cNvPr id="9" name="Rectangle 8"/>
          <p:cNvSpPr/>
          <p:nvPr/>
        </p:nvSpPr>
        <p:spPr>
          <a:xfrm>
            <a:off x="6248400" y="4572000"/>
            <a:ext cx="1600200"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rgbClr val="FF0000"/>
                </a:solidFill>
              </a:rPr>
              <a:t>B3</a:t>
            </a:r>
            <a:endParaRPr lang="en-US" sz="4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Drawings in PowerPoint</a:t>
            </a:r>
            <a:endParaRPr lang="en-US" dirty="0"/>
          </a:p>
        </p:txBody>
      </p:sp>
      <p:grpSp>
        <p:nvGrpSpPr>
          <p:cNvPr id="3" name="Group 2"/>
          <p:cNvGrpSpPr/>
          <p:nvPr/>
        </p:nvGrpSpPr>
        <p:grpSpPr>
          <a:xfrm>
            <a:off x="990600" y="2590800"/>
            <a:ext cx="6934200" cy="3276600"/>
            <a:chOff x="990600" y="3352800"/>
            <a:chExt cx="5715000" cy="2514600"/>
          </a:xfrm>
        </p:grpSpPr>
        <p:sp>
          <p:nvSpPr>
            <p:cNvPr id="4" name="Isosceles Triangle 3"/>
            <p:cNvSpPr/>
            <p:nvPr/>
          </p:nvSpPr>
          <p:spPr>
            <a:xfrm>
              <a:off x="990600" y="3352800"/>
              <a:ext cx="5715000" cy="2514600"/>
            </a:xfrm>
            <a:prstGeom prst="triangle">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rot="20145467">
              <a:off x="3276600" y="3830488"/>
              <a:ext cx="1371600" cy="685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0"/>
              <a:endCxn id="5" idx="2"/>
            </p:cNvCxnSpPr>
            <p:nvPr/>
          </p:nvCxnSpPr>
          <p:spPr>
            <a:xfrm rot="16200000" flipH="1">
              <a:off x="3649738" y="4032595"/>
              <a:ext cx="625324" cy="28158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rot="20137733">
              <a:off x="3308220" y="3989051"/>
              <a:ext cx="709611" cy="64431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stCxn id="7" idx="3"/>
            </p:cNvCxnSpPr>
            <p:nvPr/>
          </p:nvCxnSpPr>
          <p:spPr>
            <a:xfrm flipV="1">
              <a:off x="3986215" y="3581400"/>
              <a:ext cx="1271585" cy="58340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a:stCxn id="7" idx="3"/>
            </p:cNvCxnSpPr>
            <p:nvPr/>
          </p:nvCxnSpPr>
          <p:spPr>
            <a:xfrm>
              <a:off x="3986215" y="4164801"/>
              <a:ext cx="52385" cy="940599"/>
            </a:xfrm>
            <a:prstGeom prst="straightConnector1">
              <a:avLst/>
            </a:prstGeom>
            <a:ln>
              <a:prstDash val="dash"/>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a:stCxn id="7" idx="3"/>
            </p:cNvCxnSpPr>
            <p:nvPr/>
          </p:nvCxnSpPr>
          <p:spPr>
            <a:xfrm flipH="1">
              <a:off x="2743200" y="4164801"/>
              <a:ext cx="1243015" cy="5595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a:stCxn id="7" idx="3"/>
            </p:cNvCxnSpPr>
            <p:nvPr/>
          </p:nvCxnSpPr>
          <p:spPr>
            <a:xfrm flipH="1" flipV="1">
              <a:off x="3657600" y="3505200"/>
              <a:ext cx="328615" cy="65960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a:stCxn id="7" idx="3"/>
            </p:cNvCxnSpPr>
            <p:nvPr/>
          </p:nvCxnSpPr>
          <p:spPr>
            <a:xfrm>
              <a:off x="3986215" y="4164801"/>
              <a:ext cx="357185" cy="7881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Straight Arrow Connector 12"/>
            <p:cNvCxnSpPr>
              <a:stCxn id="7" idx="3"/>
            </p:cNvCxnSpPr>
            <p:nvPr/>
          </p:nvCxnSpPr>
          <p:spPr>
            <a:xfrm flipH="1">
              <a:off x="3581400" y="4164801"/>
              <a:ext cx="404815" cy="17859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 Fills and Effects</a:t>
            </a:r>
            <a:endParaRPr lang="en-US" dirty="0"/>
          </a:p>
        </p:txBody>
      </p:sp>
      <p:grpSp>
        <p:nvGrpSpPr>
          <p:cNvPr id="10" name="Group 9"/>
          <p:cNvGrpSpPr/>
          <p:nvPr/>
        </p:nvGrpSpPr>
        <p:grpSpPr>
          <a:xfrm>
            <a:off x="304800" y="1495425"/>
            <a:ext cx="8715375" cy="5286375"/>
            <a:chOff x="304800" y="1495425"/>
            <a:chExt cx="8715375" cy="5286375"/>
          </a:xfrm>
        </p:grpSpPr>
        <p:sp>
          <p:nvSpPr>
            <p:cNvPr id="3" name="Rectangle 2"/>
            <p:cNvSpPr/>
            <p:nvPr/>
          </p:nvSpPr>
          <p:spPr>
            <a:xfrm>
              <a:off x="304800" y="1981200"/>
              <a:ext cx="1905000" cy="12192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514600" y="1981200"/>
              <a:ext cx="1905000" cy="1219200"/>
            </a:xfrm>
            <a:prstGeom prst="rect">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04800" y="3611880"/>
              <a:ext cx="1905000" cy="12192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514600" y="3611880"/>
              <a:ext cx="1905000" cy="12192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4800" y="5242560"/>
              <a:ext cx="1905000" cy="1219200"/>
            </a:xfrm>
            <a:prstGeom prst="rect">
              <a:avLst/>
            </a:prstGeom>
            <a:blipFill>
              <a:blip r:embed="rId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ectangle 7"/>
            <p:cNvSpPr/>
            <p:nvPr/>
          </p:nvSpPr>
          <p:spPr>
            <a:xfrm>
              <a:off x="2514600" y="5242560"/>
              <a:ext cx="19050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4" cstate="print"/>
            <a:srcRect/>
            <a:stretch>
              <a:fillRect/>
            </a:stretch>
          </p:blipFill>
          <p:spPr bwMode="auto">
            <a:xfrm>
              <a:off x="4724400" y="1495425"/>
              <a:ext cx="4295775" cy="528637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Style Gallery</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5105400" y="1600200"/>
            <a:ext cx="3838575" cy="1038225"/>
          </a:xfrm>
          <a:prstGeom prst="rect">
            <a:avLst/>
          </a:prstGeom>
          <a:noFill/>
          <a:ln w="9525">
            <a:noFill/>
            <a:miter lim="800000"/>
            <a:headEnd/>
            <a:tailEnd/>
          </a:ln>
        </p:spPr>
      </p:pic>
      <p:grpSp>
        <p:nvGrpSpPr>
          <p:cNvPr id="14" name="Group 13"/>
          <p:cNvGrpSpPr/>
          <p:nvPr/>
        </p:nvGrpSpPr>
        <p:grpSpPr>
          <a:xfrm>
            <a:off x="152400" y="2438400"/>
            <a:ext cx="6872288" cy="4276725"/>
            <a:chOff x="152400" y="2438400"/>
            <a:chExt cx="6872288" cy="4276725"/>
          </a:xfrm>
        </p:grpSpPr>
        <p:pic>
          <p:nvPicPr>
            <p:cNvPr id="3074" name="Picture 2"/>
            <p:cNvPicPr>
              <a:picLocks noChangeAspect="1" noChangeArrowheads="1"/>
            </p:cNvPicPr>
            <p:nvPr/>
          </p:nvPicPr>
          <p:blipFill>
            <a:blip r:embed="rId4" cstate="print"/>
            <a:srcRect/>
            <a:stretch>
              <a:fillRect/>
            </a:stretch>
          </p:blipFill>
          <p:spPr bwMode="auto">
            <a:xfrm>
              <a:off x="152400" y="2438400"/>
              <a:ext cx="4752975" cy="4276725"/>
            </a:xfrm>
            <a:prstGeom prst="rect">
              <a:avLst/>
            </a:prstGeom>
            <a:noFill/>
            <a:ln w="9525">
              <a:noFill/>
              <a:miter lim="800000"/>
              <a:headEnd/>
              <a:tailEnd/>
            </a:ln>
          </p:spPr>
        </p:pic>
        <p:cxnSp>
          <p:nvCxnSpPr>
            <p:cNvPr id="10" name="Shape 9"/>
            <p:cNvCxnSpPr>
              <a:stCxn id="4" idx="2"/>
              <a:endCxn id="3074" idx="3"/>
            </p:cNvCxnSpPr>
            <p:nvPr/>
          </p:nvCxnSpPr>
          <p:spPr>
            <a:xfrm rot="5400000">
              <a:off x="4995863" y="2547938"/>
              <a:ext cx="1938338" cy="2119313"/>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876800" y="4800600"/>
            <a:ext cx="3990975" cy="1775846"/>
            <a:chOff x="4876800" y="4800600"/>
            <a:chExt cx="3990975" cy="1775846"/>
          </a:xfrm>
        </p:grpSpPr>
        <p:pic>
          <p:nvPicPr>
            <p:cNvPr id="3075" name="Picture 3"/>
            <p:cNvPicPr>
              <a:picLocks noChangeAspect="1" noChangeArrowheads="1"/>
            </p:cNvPicPr>
            <p:nvPr/>
          </p:nvPicPr>
          <p:blipFill>
            <a:blip r:embed="rId5" cstate="print"/>
            <a:srcRect/>
            <a:stretch>
              <a:fillRect/>
            </a:stretch>
          </p:blipFill>
          <p:spPr bwMode="auto">
            <a:xfrm>
              <a:off x="5791200" y="4800600"/>
              <a:ext cx="3076575" cy="1775846"/>
            </a:xfrm>
            <a:prstGeom prst="rect">
              <a:avLst/>
            </a:prstGeom>
            <a:noFill/>
            <a:ln w="9525">
              <a:noFill/>
              <a:miter lim="800000"/>
              <a:headEnd/>
              <a:tailEnd/>
            </a:ln>
          </p:spPr>
        </p:pic>
        <p:cxnSp>
          <p:nvCxnSpPr>
            <p:cNvPr id="12" name="Elbow Connector 11"/>
            <p:cNvCxnSpPr>
              <a:endCxn id="3075" idx="1"/>
            </p:cNvCxnSpPr>
            <p:nvPr/>
          </p:nvCxnSpPr>
          <p:spPr>
            <a:xfrm flipV="1">
              <a:off x="4876800" y="5688523"/>
              <a:ext cx="914400" cy="483677"/>
            </a:xfrm>
            <a:prstGeom prst="bentConnector3">
              <a:avLst>
                <a:gd name="adj1" fmla="val 50000"/>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Style Gallery</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5105400" y="1600200"/>
            <a:ext cx="3838575" cy="1038225"/>
          </a:xfrm>
          <a:prstGeom prst="rect">
            <a:avLst/>
          </a:prstGeom>
          <a:noFill/>
          <a:ln w="9525">
            <a:noFill/>
            <a:miter lim="800000"/>
            <a:headEnd/>
            <a:tailEnd/>
          </a:ln>
        </p:spPr>
      </p:pic>
      <p:cxnSp>
        <p:nvCxnSpPr>
          <p:cNvPr id="10" name="Shape 9"/>
          <p:cNvCxnSpPr>
            <a:stCxn id="4" idx="2"/>
          </p:cNvCxnSpPr>
          <p:nvPr/>
        </p:nvCxnSpPr>
        <p:spPr>
          <a:xfrm rot="5400000">
            <a:off x="4962526" y="2657475"/>
            <a:ext cx="2081213" cy="2043113"/>
          </a:xfrm>
          <a:prstGeom prst="bentConnector2">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4098" name="Picture 2"/>
          <p:cNvPicPr>
            <a:picLocks noChangeAspect="1" noChangeArrowheads="1"/>
          </p:cNvPicPr>
          <p:nvPr/>
        </p:nvPicPr>
        <p:blipFill>
          <a:blip r:embed="rId4" cstate="print"/>
          <a:srcRect/>
          <a:stretch>
            <a:fillRect/>
          </a:stretch>
        </p:blipFill>
        <p:spPr bwMode="auto">
          <a:xfrm>
            <a:off x="228600" y="3352800"/>
            <a:ext cx="4752975"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Formatting</a:t>
            </a:r>
            <a:endParaRPr lang="en-US" dirty="0"/>
          </a:p>
        </p:txBody>
      </p:sp>
      <p:grpSp>
        <p:nvGrpSpPr>
          <p:cNvPr id="5" name="Group 4"/>
          <p:cNvGrpSpPr/>
          <p:nvPr/>
        </p:nvGrpSpPr>
        <p:grpSpPr>
          <a:xfrm>
            <a:off x="4953000" y="1600200"/>
            <a:ext cx="3790950" cy="5029200"/>
            <a:chOff x="4953000" y="1600200"/>
            <a:chExt cx="3790950" cy="5029200"/>
          </a:xfrm>
        </p:grpSpPr>
        <p:pic>
          <p:nvPicPr>
            <p:cNvPr id="5122" name="Picture 2"/>
            <p:cNvPicPr>
              <a:picLocks noChangeAspect="1" noChangeArrowheads="1"/>
            </p:cNvPicPr>
            <p:nvPr/>
          </p:nvPicPr>
          <p:blipFill>
            <a:blip r:embed="rId3" cstate="print"/>
            <a:srcRect/>
            <a:stretch>
              <a:fillRect/>
            </a:stretch>
          </p:blipFill>
          <p:spPr bwMode="auto">
            <a:xfrm>
              <a:off x="6781800" y="1600200"/>
              <a:ext cx="1962150" cy="3438525"/>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4953000" y="4114800"/>
              <a:ext cx="1914525" cy="2514600"/>
            </a:xfrm>
            <a:prstGeom prst="rect">
              <a:avLst/>
            </a:prstGeom>
            <a:noFill/>
            <a:ln w="9525">
              <a:noFill/>
              <a:miter lim="800000"/>
              <a:headEnd/>
              <a:tailEnd/>
            </a:ln>
          </p:spPr>
        </p:pic>
      </p:grpSp>
      <p:pic>
        <p:nvPicPr>
          <p:cNvPr id="5125" name="Picture 5"/>
          <p:cNvPicPr>
            <a:picLocks noChangeAspect="1" noChangeArrowheads="1"/>
          </p:cNvPicPr>
          <p:nvPr/>
        </p:nvPicPr>
        <p:blipFill>
          <a:blip r:embed="rId5" cstate="print"/>
          <a:srcRect/>
          <a:stretch>
            <a:fillRect/>
          </a:stretch>
        </p:blipFill>
        <p:spPr bwMode="auto">
          <a:xfrm>
            <a:off x="533400" y="1828800"/>
            <a:ext cx="3924300" cy="484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 Effects</a:t>
            </a: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3781425" y="1643063"/>
            <a:ext cx="1581150" cy="3571875"/>
          </a:xfrm>
          <a:prstGeom prst="rect">
            <a:avLst/>
          </a:prstGeom>
          <a:noFill/>
          <a:ln w="9525">
            <a:noFill/>
            <a:miter lim="800000"/>
            <a:headEnd/>
            <a:tailEnd/>
          </a:ln>
        </p:spPr>
      </p:pic>
      <p:sp>
        <p:nvSpPr>
          <p:cNvPr id="4" name="Rectangle 3"/>
          <p:cNvSpPr/>
          <p:nvPr/>
        </p:nvSpPr>
        <p:spPr>
          <a:xfrm>
            <a:off x="533400" y="914400"/>
            <a:ext cx="1676400" cy="1143000"/>
          </a:xfrm>
          <a:prstGeom prst="rect">
            <a:avLst/>
          </a:prstGeom>
          <a:solidFill>
            <a:srgbClr val="FFFF00"/>
          </a:solidFill>
          <a:ln>
            <a:noFill/>
          </a:ln>
          <a:effectLst>
            <a:glow rad="228600">
              <a:schemeClr val="accent6">
                <a:satMod val="175000"/>
                <a:alpha val="40000"/>
              </a:schemeClr>
            </a:glow>
            <a:reflection blurRad="6350" stA="50000" endA="300" endPos="90000" dir="5400000" sy="-100000" algn="bl" rotWithShape="0"/>
          </a:effectLst>
          <a:scene3d>
            <a:camera prst="perspectiveContrastingRightFacing"/>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solidFill>
                  <a:schemeClr val="bg1"/>
                </a:solidFill>
              </a:rPr>
              <a:t>Bob</a:t>
            </a:r>
            <a:endParaRPr lang="en-US" sz="4400" b="1" dirty="0">
              <a:solidFill>
                <a:schemeClr val="bg1"/>
              </a:solidFill>
            </a:endParaRPr>
          </a:p>
        </p:txBody>
      </p:sp>
      <p:pic>
        <p:nvPicPr>
          <p:cNvPr id="7171" name="Picture 3"/>
          <p:cNvPicPr>
            <a:picLocks noChangeAspect="1" noChangeArrowheads="1"/>
          </p:cNvPicPr>
          <p:nvPr/>
        </p:nvPicPr>
        <p:blipFill>
          <a:blip r:embed="rId4" cstate="print"/>
          <a:srcRect/>
          <a:stretch>
            <a:fillRect/>
          </a:stretch>
        </p:blipFill>
        <p:spPr bwMode="auto">
          <a:xfrm>
            <a:off x="838200" y="3124200"/>
            <a:ext cx="2809875" cy="3438525"/>
          </a:xfrm>
          <a:prstGeom prst="rect">
            <a:avLst/>
          </a:prstGeom>
          <a:noFill/>
          <a:ln w="9525">
            <a:noFill/>
            <a:miter lim="800000"/>
            <a:headEnd/>
            <a:tailEnd/>
          </a:ln>
        </p:spPr>
      </p:pic>
      <p:pic>
        <p:nvPicPr>
          <p:cNvPr id="7172" name="Picture 4"/>
          <p:cNvPicPr>
            <a:picLocks noChangeAspect="1" noChangeArrowheads="1"/>
          </p:cNvPicPr>
          <p:nvPr/>
        </p:nvPicPr>
        <p:blipFill>
          <a:blip r:embed="rId5" cstate="print"/>
          <a:srcRect/>
          <a:stretch>
            <a:fillRect/>
          </a:stretch>
        </p:blipFill>
        <p:spPr bwMode="auto">
          <a:xfrm>
            <a:off x="5486400" y="1752600"/>
            <a:ext cx="1994064" cy="4605338"/>
          </a:xfrm>
          <a:prstGeom prst="rect">
            <a:avLst/>
          </a:prstGeom>
          <a:noFill/>
          <a:ln w="9525">
            <a:noFill/>
            <a:miter lim="800000"/>
            <a:headEnd/>
            <a:tailEnd/>
          </a:ln>
        </p:spPr>
      </p:pic>
      <p:pic>
        <p:nvPicPr>
          <p:cNvPr id="7173" name="Picture 5"/>
          <p:cNvPicPr>
            <a:picLocks noChangeAspect="1" noChangeArrowheads="1"/>
          </p:cNvPicPr>
          <p:nvPr/>
        </p:nvPicPr>
        <p:blipFill>
          <a:blip r:embed="rId6" cstate="print"/>
          <a:srcRect/>
          <a:stretch>
            <a:fillRect/>
          </a:stretch>
        </p:blipFill>
        <p:spPr bwMode="auto">
          <a:xfrm>
            <a:off x="3657600" y="1371600"/>
            <a:ext cx="4295775" cy="5276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Shapes</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0" y="1600200"/>
            <a:ext cx="9144000" cy="50058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Experiment with formatting shapes, to include</a:t>
            </a:r>
          </a:p>
          <a:p>
            <a:pPr lvl="1"/>
            <a:r>
              <a:rPr lang="en-US" dirty="0" smtClean="0"/>
              <a:t>Modification  of shapes</a:t>
            </a:r>
          </a:p>
          <a:p>
            <a:pPr lvl="1"/>
            <a:r>
              <a:rPr lang="en-US" dirty="0" smtClean="0"/>
              <a:t>Fills</a:t>
            </a:r>
          </a:p>
          <a:p>
            <a:pPr lvl="1"/>
            <a:r>
              <a:rPr lang="en-US" dirty="0" smtClean="0"/>
              <a:t>Effects</a:t>
            </a:r>
          </a:p>
          <a:p>
            <a:r>
              <a:rPr lang="en-US" dirty="0" smtClean="0"/>
              <a:t>Changing outlines</a:t>
            </a:r>
          </a:p>
          <a:p>
            <a:r>
              <a:rPr lang="en-US" dirty="0" smtClean="0"/>
              <a:t>Grouping and ungrouping shapes</a:t>
            </a:r>
          </a:p>
          <a:p>
            <a:r>
              <a:rPr lang="en-US" dirty="0" smtClean="0"/>
              <a:t>Use shapes to draw a basic diagram</a:t>
            </a:r>
          </a:p>
          <a:p>
            <a:r>
              <a:rPr lang="en-US" dirty="0" smtClean="0"/>
              <a:t>Use shapes to add emphasis to text</a:t>
            </a:r>
          </a:p>
          <a:p>
            <a:r>
              <a:rPr lang="en-US" dirty="0" smtClean="0"/>
              <a:t>Add shapes to your  basic template on the wiki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52600"/>
            <a:ext cx="16764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3352800"/>
            <a:ext cx="1219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4876800"/>
            <a:ext cx="2667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Lines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599"/>
            <a:ext cx="2286000" cy="5268399"/>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3429000" y="1828800"/>
            <a:ext cx="4963026" cy="838200"/>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4495800" y="2895600"/>
            <a:ext cx="1638300" cy="3400425"/>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2971800" y="2819400"/>
            <a:ext cx="1419225" cy="952500"/>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248400" y="2895599"/>
            <a:ext cx="2743200" cy="3186333"/>
          </a:xfrm>
          <a:prstGeom prst="rect">
            <a:avLst/>
          </a:prstGeom>
          <a:noFill/>
          <a:ln w="9525">
            <a:noFill/>
            <a:miter lim="800000"/>
            <a:headEnd/>
            <a:tailEnd/>
          </a:ln>
        </p:spPr>
      </p:pic>
      <p:sp>
        <p:nvSpPr>
          <p:cNvPr id="11" name="Oval 10"/>
          <p:cNvSpPr/>
          <p:nvPr/>
        </p:nvSpPr>
        <p:spPr>
          <a:xfrm>
            <a:off x="4419600" y="5943600"/>
            <a:ext cx="17526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p:cNvGrpSpPr/>
          <p:nvPr/>
        </p:nvGrpSpPr>
        <p:grpSpPr>
          <a:xfrm>
            <a:off x="304800" y="1828800"/>
            <a:ext cx="3124200" cy="609600"/>
            <a:chOff x="304800" y="1828800"/>
            <a:chExt cx="3124200" cy="609600"/>
          </a:xfrm>
        </p:grpSpPr>
        <p:sp>
          <p:nvSpPr>
            <p:cNvPr id="12" name="Oval 11"/>
            <p:cNvSpPr/>
            <p:nvPr/>
          </p:nvSpPr>
          <p:spPr>
            <a:xfrm>
              <a:off x="304800" y="1828800"/>
              <a:ext cx="2514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a:endCxn id="2052" idx="1"/>
            </p:cNvCxnSpPr>
            <p:nvPr/>
          </p:nvCxnSpPr>
          <p:spPr>
            <a:xfrm>
              <a:off x="2819400" y="2133600"/>
              <a:ext cx="609600" cy="1143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Rectangles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599"/>
            <a:ext cx="2286000" cy="5268399"/>
          </a:xfrm>
          <a:prstGeom prst="rect">
            <a:avLst/>
          </a:prstGeom>
          <a:noFill/>
          <a:ln w="9525">
            <a:noFill/>
            <a:miter lim="800000"/>
            <a:headEnd/>
            <a:tailEnd/>
          </a:ln>
        </p:spPr>
      </p:pic>
      <p:grpSp>
        <p:nvGrpSpPr>
          <p:cNvPr id="3" name="Group 14"/>
          <p:cNvGrpSpPr/>
          <p:nvPr/>
        </p:nvGrpSpPr>
        <p:grpSpPr>
          <a:xfrm>
            <a:off x="381000" y="1828800"/>
            <a:ext cx="2895600" cy="914400"/>
            <a:chOff x="304800" y="1524000"/>
            <a:chExt cx="2895600" cy="914400"/>
          </a:xfrm>
        </p:grpSpPr>
        <p:sp>
          <p:nvSpPr>
            <p:cNvPr id="12" name="Oval 11"/>
            <p:cNvSpPr/>
            <p:nvPr/>
          </p:nvSpPr>
          <p:spPr>
            <a:xfrm>
              <a:off x="304800" y="1828800"/>
              <a:ext cx="2514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a:endCxn id="5122" idx="1"/>
            </p:cNvCxnSpPr>
            <p:nvPr/>
          </p:nvCxnSpPr>
          <p:spPr>
            <a:xfrm flipV="1">
              <a:off x="2819400" y="1524000"/>
              <a:ext cx="381000" cy="6096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5122" name="Picture 2"/>
          <p:cNvPicPr>
            <a:picLocks noChangeAspect="1" noChangeArrowheads="1"/>
          </p:cNvPicPr>
          <p:nvPr/>
        </p:nvPicPr>
        <p:blipFill>
          <a:blip r:embed="rId4" cstate="print"/>
          <a:srcRect/>
          <a:stretch>
            <a:fillRect/>
          </a:stretch>
        </p:blipFill>
        <p:spPr bwMode="auto">
          <a:xfrm>
            <a:off x="3276600" y="1447800"/>
            <a:ext cx="4635500" cy="762000"/>
          </a:xfrm>
          <a:prstGeom prst="rect">
            <a:avLst/>
          </a:prstGeom>
          <a:noFill/>
          <a:ln w="9525">
            <a:noFill/>
            <a:miter lim="800000"/>
            <a:headEnd/>
            <a:tailEnd/>
          </a:ln>
        </p:spPr>
      </p:pic>
      <p:pic>
        <p:nvPicPr>
          <p:cNvPr id="5124" name="Picture 4"/>
          <p:cNvPicPr>
            <a:picLocks noChangeAspect="1" noChangeArrowheads="1"/>
          </p:cNvPicPr>
          <p:nvPr/>
        </p:nvPicPr>
        <p:blipFill>
          <a:blip r:embed="rId5" cstate="print"/>
          <a:srcRect/>
          <a:stretch>
            <a:fillRect/>
          </a:stretch>
        </p:blipFill>
        <p:spPr bwMode="auto">
          <a:xfrm>
            <a:off x="3200400" y="2438400"/>
            <a:ext cx="1752600" cy="1247775"/>
          </a:xfrm>
          <a:prstGeom prst="rect">
            <a:avLst/>
          </a:prstGeom>
          <a:noFill/>
          <a:ln w="9525">
            <a:noFill/>
            <a:miter lim="800000"/>
            <a:headEnd/>
            <a:tailEnd/>
          </a:ln>
        </p:spPr>
      </p:pic>
      <p:pic>
        <p:nvPicPr>
          <p:cNvPr id="5125" name="Picture 5"/>
          <p:cNvPicPr>
            <a:picLocks noChangeAspect="1" noChangeArrowheads="1"/>
          </p:cNvPicPr>
          <p:nvPr/>
        </p:nvPicPr>
        <p:blipFill>
          <a:blip r:embed="rId6" cstate="print"/>
          <a:srcRect/>
          <a:stretch>
            <a:fillRect/>
          </a:stretch>
        </p:blipFill>
        <p:spPr bwMode="auto">
          <a:xfrm>
            <a:off x="5029200" y="2514600"/>
            <a:ext cx="1847850" cy="1295400"/>
          </a:xfrm>
          <a:prstGeom prst="rect">
            <a:avLst/>
          </a:prstGeom>
          <a:noFill/>
          <a:ln w="9525">
            <a:noFill/>
            <a:miter lim="800000"/>
            <a:headEnd/>
            <a:tailEnd/>
          </a:ln>
        </p:spPr>
      </p:pic>
      <p:pic>
        <p:nvPicPr>
          <p:cNvPr id="5126" name="Picture 6"/>
          <p:cNvPicPr>
            <a:picLocks noChangeAspect="1" noChangeArrowheads="1"/>
          </p:cNvPicPr>
          <p:nvPr/>
        </p:nvPicPr>
        <p:blipFill>
          <a:blip r:embed="rId7" cstate="print"/>
          <a:srcRect/>
          <a:stretch>
            <a:fillRect/>
          </a:stretch>
        </p:blipFill>
        <p:spPr bwMode="auto">
          <a:xfrm>
            <a:off x="6858000" y="2286000"/>
            <a:ext cx="2162175" cy="2038350"/>
          </a:xfrm>
          <a:prstGeom prst="rect">
            <a:avLst/>
          </a:prstGeom>
          <a:noFill/>
          <a:ln w="9525">
            <a:noFill/>
            <a:miter lim="800000"/>
            <a:headEnd/>
            <a:tailEnd/>
          </a:ln>
        </p:spPr>
      </p:pic>
      <p:pic>
        <p:nvPicPr>
          <p:cNvPr id="5127" name="Picture 7"/>
          <p:cNvPicPr>
            <a:picLocks noChangeAspect="1" noChangeArrowheads="1"/>
          </p:cNvPicPr>
          <p:nvPr/>
        </p:nvPicPr>
        <p:blipFill>
          <a:blip r:embed="rId8" cstate="print"/>
          <a:srcRect/>
          <a:stretch>
            <a:fillRect/>
          </a:stretch>
        </p:blipFill>
        <p:spPr bwMode="auto">
          <a:xfrm>
            <a:off x="3200400" y="4267200"/>
            <a:ext cx="1781175" cy="1228725"/>
          </a:xfrm>
          <a:prstGeom prst="rect">
            <a:avLst/>
          </a:prstGeom>
          <a:noFill/>
          <a:ln w="9525">
            <a:noFill/>
            <a:miter lim="800000"/>
            <a:headEnd/>
            <a:tailEnd/>
          </a:ln>
        </p:spPr>
      </p:pic>
      <p:pic>
        <p:nvPicPr>
          <p:cNvPr id="5128" name="Picture 8"/>
          <p:cNvPicPr>
            <a:picLocks noChangeAspect="1" noChangeArrowheads="1"/>
          </p:cNvPicPr>
          <p:nvPr/>
        </p:nvPicPr>
        <p:blipFill>
          <a:blip r:embed="rId9" cstate="print"/>
          <a:srcRect/>
          <a:stretch>
            <a:fillRect/>
          </a:stretch>
        </p:blipFill>
        <p:spPr bwMode="auto">
          <a:xfrm>
            <a:off x="5105400" y="4267200"/>
            <a:ext cx="1790700" cy="1190625"/>
          </a:xfrm>
          <a:prstGeom prst="rect">
            <a:avLst/>
          </a:prstGeom>
          <a:noFill/>
          <a:ln w="9525">
            <a:noFill/>
            <a:miter lim="800000"/>
            <a:headEnd/>
            <a:tailEnd/>
          </a:ln>
        </p:spPr>
      </p:pic>
      <p:pic>
        <p:nvPicPr>
          <p:cNvPr id="5129" name="Picture 9"/>
          <p:cNvPicPr>
            <a:picLocks noChangeAspect="1" noChangeArrowheads="1"/>
          </p:cNvPicPr>
          <p:nvPr/>
        </p:nvPicPr>
        <p:blipFill>
          <a:blip r:embed="rId10" cstate="print"/>
          <a:srcRect/>
          <a:stretch>
            <a:fillRect/>
          </a:stretch>
        </p:blipFill>
        <p:spPr bwMode="auto">
          <a:xfrm>
            <a:off x="7162800" y="4191000"/>
            <a:ext cx="1752600"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Basic Shapes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295400"/>
            <a:ext cx="2286000" cy="5268399"/>
          </a:xfrm>
          <a:prstGeom prst="rect">
            <a:avLst/>
          </a:prstGeom>
          <a:noFill/>
          <a:ln w="9525">
            <a:noFill/>
            <a:miter lim="800000"/>
            <a:headEnd/>
            <a:tailEnd/>
          </a:ln>
        </p:spPr>
      </p:pic>
      <p:grpSp>
        <p:nvGrpSpPr>
          <p:cNvPr id="3" name="Group 14"/>
          <p:cNvGrpSpPr/>
          <p:nvPr/>
        </p:nvGrpSpPr>
        <p:grpSpPr>
          <a:xfrm>
            <a:off x="304800" y="2321616"/>
            <a:ext cx="2971800" cy="1335985"/>
            <a:chOff x="304800" y="1709681"/>
            <a:chExt cx="2971800" cy="728719"/>
          </a:xfrm>
        </p:grpSpPr>
        <p:sp>
          <p:nvSpPr>
            <p:cNvPr id="12" name="Oval 11"/>
            <p:cNvSpPr/>
            <p:nvPr/>
          </p:nvSpPr>
          <p:spPr>
            <a:xfrm>
              <a:off x="304800" y="1731818"/>
              <a:ext cx="2514600" cy="70658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a:endCxn id="6146" idx="1"/>
            </p:cNvCxnSpPr>
            <p:nvPr/>
          </p:nvCxnSpPr>
          <p:spPr>
            <a:xfrm flipV="1">
              <a:off x="2819400" y="1709681"/>
              <a:ext cx="457200" cy="37542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6146" name="Picture 2"/>
          <p:cNvPicPr>
            <a:picLocks noChangeAspect="1" noChangeArrowheads="1"/>
          </p:cNvPicPr>
          <p:nvPr/>
        </p:nvPicPr>
        <p:blipFill>
          <a:blip r:embed="rId4" cstate="print"/>
          <a:srcRect/>
          <a:stretch>
            <a:fillRect/>
          </a:stretch>
        </p:blipFill>
        <p:spPr bwMode="auto">
          <a:xfrm>
            <a:off x="3276600" y="1371600"/>
            <a:ext cx="4724400" cy="1900030"/>
          </a:xfrm>
          <a:prstGeom prst="rect">
            <a:avLst/>
          </a:prstGeom>
          <a:noFill/>
          <a:ln w="9525">
            <a:noFill/>
            <a:miter lim="800000"/>
            <a:headEnd/>
            <a:tailEnd/>
          </a:ln>
        </p:spPr>
      </p:pic>
      <p:sp>
        <p:nvSpPr>
          <p:cNvPr id="17" name="Cube 16"/>
          <p:cNvSpPr/>
          <p:nvPr/>
        </p:nvSpPr>
        <p:spPr>
          <a:xfrm>
            <a:off x="4495800" y="3962400"/>
            <a:ext cx="1905000" cy="1752600"/>
          </a:xfrm>
          <a:prstGeom prst="cub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Brace 17"/>
          <p:cNvSpPr/>
          <p:nvPr/>
        </p:nvSpPr>
        <p:spPr>
          <a:xfrm>
            <a:off x="7239000" y="3886200"/>
            <a:ext cx="685800" cy="16764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Block Arrows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600"/>
            <a:ext cx="2286000" cy="5268399"/>
          </a:xfrm>
          <a:prstGeom prst="rect">
            <a:avLst/>
          </a:prstGeom>
          <a:noFill/>
          <a:ln w="9525">
            <a:noFill/>
            <a:miter lim="800000"/>
            <a:headEnd/>
            <a:tailEnd/>
          </a:ln>
        </p:spPr>
      </p:pic>
      <p:grpSp>
        <p:nvGrpSpPr>
          <p:cNvPr id="3" name="Group 14"/>
          <p:cNvGrpSpPr/>
          <p:nvPr/>
        </p:nvGrpSpPr>
        <p:grpSpPr>
          <a:xfrm>
            <a:off x="457200" y="2971798"/>
            <a:ext cx="2514600" cy="1295398"/>
            <a:chOff x="304800" y="1584992"/>
            <a:chExt cx="2801983" cy="706580"/>
          </a:xfrm>
        </p:grpSpPr>
        <p:sp>
          <p:nvSpPr>
            <p:cNvPr id="12" name="Oval 11"/>
            <p:cNvSpPr/>
            <p:nvPr/>
          </p:nvSpPr>
          <p:spPr>
            <a:xfrm>
              <a:off x="304800" y="1792808"/>
              <a:ext cx="2514600" cy="4987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p:cNvCxnSpPr>
            <p:nvPr/>
          </p:nvCxnSpPr>
          <p:spPr>
            <a:xfrm flipV="1">
              <a:off x="2819400" y="1584992"/>
              <a:ext cx="287383" cy="45719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7170" name="Picture 2"/>
          <p:cNvPicPr>
            <a:picLocks noChangeAspect="1" noChangeArrowheads="1"/>
          </p:cNvPicPr>
          <p:nvPr/>
        </p:nvPicPr>
        <p:blipFill>
          <a:blip r:embed="rId4" cstate="print"/>
          <a:srcRect/>
          <a:stretch>
            <a:fillRect/>
          </a:stretch>
        </p:blipFill>
        <p:spPr bwMode="auto">
          <a:xfrm>
            <a:off x="2971800" y="1295400"/>
            <a:ext cx="4876800" cy="1672549"/>
          </a:xfrm>
          <a:prstGeom prst="rect">
            <a:avLst/>
          </a:prstGeom>
          <a:noFill/>
          <a:ln w="9525">
            <a:noFill/>
            <a:miter lim="800000"/>
            <a:headEnd/>
            <a:tailEnd/>
          </a:ln>
        </p:spPr>
      </p:pic>
      <p:pic>
        <p:nvPicPr>
          <p:cNvPr id="7173" name="Picture 5"/>
          <p:cNvPicPr>
            <a:picLocks noChangeAspect="1" noChangeArrowheads="1"/>
          </p:cNvPicPr>
          <p:nvPr/>
        </p:nvPicPr>
        <p:blipFill>
          <a:blip r:embed="rId5" cstate="print"/>
          <a:srcRect/>
          <a:stretch>
            <a:fillRect/>
          </a:stretch>
        </p:blipFill>
        <p:spPr bwMode="auto">
          <a:xfrm>
            <a:off x="3429000" y="3200400"/>
            <a:ext cx="1038225" cy="781050"/>
          </a:xfrm>
          <a:prstGeom prst="rect">
            <a:avLst/>
          </a:prstGeom>
          <a:noFill/>
          <a:ln w="9525">
            <a:noFill/>
            <a:miter lim="800000"/>
            <a:headEnd/>
            <a:tailEnd/>
          </a:ln>
        </p:spPr>
      </p:pic>
      <p:pic>
        <p:nvPicPr>
          <p:cNvPr id="7174" name="Picture 6"/>
          <p:cNvPicPr>
            <a:picLocks noChangeAspect="1" noChangeArrowheads="1"/>
          </p:cNvPicPr>
          <p:nvPr/>
        </p:nvPicPr>
        <p:blipFill>
          <a:blip r:embed="rId6" cstate="print"/>
          <a:srcRect/>
          <a:stretch>
            <a:fillRect/>
          </a:stretch>
        </p:blipFill>
        <p:spPr bwMode="auto">
          <a:xfrm>
            <a:off x="5486400" y="3124200"/>
            <a:ext cx="1762125" cy="800100"/>
          </a:xfrm>
          <a:prstGeom prst="rect">
            <a:avLst/>
          </a:prstGeom>
          <a:noFill/>
          <a:ln w="9525">
            <a:noFill/>
            <a:miter lim="800000"/>
            <a:headEnd/>
            <a:tailEnd/>
          </a:ln>
        </p:spPr>
      </p:pic>
      <p:pic>
        <p:nvPicPr>
          <p:cNvPr id="7175" name="Picture 7"/>
          <p:cNvPicPr>
            <a:picLocks noChangeAspect="1" noChangeArrowheads="1"/>
          </p:cNvPicPr>
          <p:nvPr/>
        </p:nvPicPr>
        <p:blipFill>
          <a:blip r:embed="rId7" cstate="print"/>
          <a:srcRect/>
          <a:stretch>
            <a:fillRect/>
          </a:stretch>
        </p:blipFill>
        <p:spPr bwMode="auto">
          <a:xfrm>
            <a:off x="3505200" y="4343400"/>
            <a:ext cx="1371600" cy="1238250"/>
          </a:xfrm>
          <a:prstGeom prst="rect">
            <a:avLst/>
          </a:prstGeom>
          <a:noFill/>
          <a:ln w="9525">
            <a:noFill/>
            <a:miter lim="800000"/>
            <a:headEnd/>
            <a:tailEnd/>
          </a:ln>
        </p:spPr>
      </p:pic>
      <p:pic>
        <p:nvPicPr>
          <p:cNvPr id="7177" name="Picture 9"/>
          <p:cNvPicPr>
            <a:picLocks noChangeAspect="1" noChangeArrowheads="1"/>
          </p:cNvPicPr>
          <p:nvPr/>
        </p:nvPicPr>
        <p:blipFill>
          <a:blip r:embed="rId8" cstate="print"/>
          <a:srcRect/>
          <a:stretch>
            <a:fillRect/>
          </a:stretch>
        </p:blipFill>
        <p:spPr bwMode="auto">
          <a:xfrm>
            <a:off x="5638800" y="4267200"/>
            <a:ext cx="1381125" cy="1200150"/>
          </a:xfrm>
          <a:prstGeom prst="rect">
            <a:avLst/>
          </a:prstGeom>
          <a:noFill/>
          <a:ln w="9525">
            <a:noFill/>
            <a:miter lim="800000"/>
            <a:headEnd/>
            <a:tailEnd/>
          </a:ln>
        </p:spPr>
      </p:pic>
      <p:pic>
        <p:nvPicPr>
          <p:cNvPr id="7178" name="Picture 10"/>
          <p:cNvPicPr>
            <a:picLocks noChangeAspect="1" noChangeArrowheads="1"/>
          </p:cNvPicPr>
          <p:nvPr/>
        </p:nvPicPr>
        <p:blipFill>
          <a:blip r:embed="rId9" cstate="print"/>
          <a:srcRect/>
          <a:stretch>
            <a:fillRect/>
          </a:stretch>
        </p:blipFill>
        <p:spPr bwMode="auto">
          <a:xfrm>
            <a:off x="7391400" y="3733800"/>
            <a:ext cx="1190625" cy="1171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Equation and Flowchart</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 y="1371600"/>
            <a:ext cx="2286000" cy="5268399"/>
          </a:xfrm>
          <a:prstGeom prst="rect">
            <a:avLst/>
          </a:prstGeom>
          <a:noFill/>
          <a:ln w="9525">
            <a:noFill/>
            <a:miter lim="800000"/>
            <a:headEnd/>
            <a:tailEnd/>
          </a:ln>
        </p:spPr>
      </p:pic>
      <p:grpSp>
        <p:nvGrpSpPr>
          <p:cNvPr id="3" name="Group 14"/>
          <p:cNvGrpSpPr/>
          <p:nvPr/>
        </p:nvGrpSpPr>
        <p:grpSpPr>
          <a:xfrm>
            <a:off x="381000" y="3352799"/>
            <a:ext cx="2743200" cy="1904998"/>
            <a:chOff x="304800" y="1252483"/>
            <a:chExt cx="3056709" cy="1039089"/>
          </a:xfrm>
        </p:grpSpPr>
        <p:sp>
          <p:nvSpPr>
            <p:cNvPr id="12" name="Oval 11"/>
            <p:cNvSpPr/>
            <p:nvPr/>
          </p:nvSpPr>
          <p:spPr>
            <a:xfrm>
              <a:off x="304800" y="1584992"/>
              <a:ext cx="2514600" cy="7065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a:endCxn id="8194" idx="1"/>
            </p:cNvCxnSpPr>
            <p:nvPr/>
          </p:nvCxnSpPr>
          <p:spPr>
            <a:xfrm flipV="1">
              <a:off x="2819400" y="1252483"/>
              <a:ext cx="542109" cy="685799"/>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8194" name="Picture 2"/>
          <p:cNvPicPr>
            <a:picLocks noChangeAspect="1" noChangeArrowheads="1"/>
          </p:cNvPicPr>
          <p:nvPr/>
        </p:nvPicPr>
        <p:blipFill>
          <a:blip r:embed="rId4" cstate="print"/>
          <a:srcRect/>
          <a:stretch>
            <a:fillRect/>
          </a:stretch>
        </p:blipFill>
        <p:spPr bwMode="auto">
          <a:xfrm>
            <a:off x="3124200" y="1981200"/>
            <a:ext cx="560567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3" cstate="print"/>
          <a:srcRect/>
          <a:stretch>
            <a:fillRect/>
          </a:stretch>
        </p:blipFill>
        <p:spPr bwMode="auto">
          <a:xfrm>
            <a:off x="2819400" y="4667250"/>
            <a:ext cx="3228975" cy="2190750"/>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dirty="0" smtClean="0"/>
              <a:t>Stars and Banners</a:t>
            </a:r>
            <a:endParaRPr lang="en-US" dirty="0"/>
          </a:p>
        </p:txBody>
      </p:sp>
      <p:pic>
        <p:nvPicPr>
          <p:cNvPr id="2050" name="Picture 2"/>
          <p:cNvPicPr>
            <a:picLocks noGrp="1" noChangeAspect="1" noChangeArrowheads="1"/>
          </p:cNvPicPr>
          <p:nvPr>
            <p:ph idx="1"/>
          </p:nvPr>
        </p:nvPicPr>
        <p:blipFill>
          <a:blip r:embed="rId4" cstate="print"/>
          <a:srcRect/>
          <a:stretch>
            <a:fillRect/>
          </a:stretch>
        </p:blipFill>
        <p:spPr bwMode="auto">
          <a:xfrm>
            <a:off x="533400" y="1371600"/>
            <a:ext cx="2286000" cy="5268399"/>
          </a:xfrm>
          <a:prstGeom prst="rect">
            <a:avLst/>
          </a:prstGeom>
          <a:noFill/>
          <a:ln w="9525">
            <a:noFill/>
            <a:miter lim="800000"/>
            <a:headEnd/>
            <a:tailEnd/>
          </a:ln>
        </p:spPr>
      </p:pic>
      <p:grpSp>
        <p:nvGrpSpPr>
          <p:cNvPr id="3" name="Group 14"/>
          <p:cNvGrpSpPr/>
          <p:nvPr/>
        </p:nvGrpSpPr>
        <p:grpSpPr>
          <a:xfrm>
            <a:off x="381000" y="2743201"/>
            <a:ext cx="2667000" cy="3048000"/>
            <a:chOff x="134983" y="421212"/>
            <a:chExt cx="2971800" cy="1662543"/>
          </a:xfrm>
        </p:grpSpPr>
        <p:sp>
          <p:nvSpPr>
            <p:cNvPr id="12" name="Oval 11"/>
            <p:cNvSpPr/>
            <p:nvPr/>
          </p:nvSpPr>
          <p:spPr>
            <a:xfrm>
              <a:off x="134983" y="1668119"/>
              <a:ext cx="2684417" cy="4156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Arrow Connector 13"/>
            <p:cNvCxnSpPr>
              <a:stCxn id="12" idx="6"/>
            </p:cNvCxnSpPr>
            <p:nvPr/>
          </p:nvCxnSpPr>
          <p:spPr>
            <a:xfrm flipV="1">
              <a:off x="2819400" y="421212"/>
              <a:ext cx="287383" cy="1454725"/>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9218" name="Picture 2"/>
          <p:cNvPicPr>
            <a:picLocks noChangeAspect="1" noChangeArrowheads="1"/>
          </p:cNvPicPr>
          <p:nvPr/>
        </p:nvPicPr>
        <p:blipFill>
          <a:blip r:embed="rId5" cstate="print"/>
          <a:srcRect/>
          <a:stretch>
            <a:fillRect/>
          </a:stretch>
        </p:blipFill>
        <p:spPr bwMode="auto">
          <a:xfrm>
            <a:off x="2895600" y="1371600"/>
            <a:ext cx="5897656" cy="1447800"/>
          </a:xfrm>
          <a:prstGeom prst="rect">
            <a:avLst/>
          </a:prstGeom>
          <a:noFill/>
          <a:ln w="9525">
            <a:noFill/>
            <a:miter lim="800000"/>
            <a:headEnd/>
            <a:tailEnd/>
          </a:ln>
        </p:spPr>
      </p:pic>
      <p:pic>
        <p:nvPicPr>
          <p:cNvPr id="9219" name="Picture 3"/>
          <p:cNvPicPr>
            <a:picLocks noChangeAspect="1" noChangeArrowheads="1"/>
          </p:cNvPicPr>
          <p:nvPr/>
        </p:nvPicPr>
        <p:blipFill>
          <a:blip r:embed="rId6" cstate="print"/>
          <a:srcRect/>
          <a:stretch>
            <a:fillRect/>
          </a:stretch>
        </p:blipFill>
        <p:spPr bwMode="auto">
          <a:xfrm>
            <a:off x="3200400" y="2971800"/>
            <a:ext cx="1847850" cy="1952625"/>
          </a:xfrm>
          <a:prstGeom prst="rect">
            <a:avLst/>
          </a:prstGeom>
          <a:noFill/>
          <a:ln w="9525">
            <a:noFill/>
            <a:miter lim="800000"/>
            <a:headEnd/>
            <a:tailEnd/>
          </a:ln>
        </p:spPr>
      </p:pic>
      <p:pic>
        <p:nvPicPr>
          <p:cNvPr id="9221" name="Picture 5"/>
          <p:cNvPicPr>
            <a:picLocks noChangeAspect="1" noChangeArrowheads="1"/>
          </p:cNvPicPr>
          <p:nvPr/>
        </p:nvPicPr>
        <p:blipFill>
          <a:blip r:embed="rId7" cstate="print"/>
          <a:srcRect/>
          <a:stretch>
            <a:fillRect/>
          </a:stretch>
        </p:blipFill>
        <p:spPr bwMode="auto">
          <a:xfrm>
            <a:off x="5638800" y="3048000"/>
            <a:ext cx="1400175" cy="1485900"/>
          </a:xfrm>
          <a:prstGeom prst="rect">
            <a:avLst/>
          </a:prstGeom>
          <a:noFill/>
          <a:ln w="9525">
            <a:noFill/>
            <a:miter lim="800000"/>
            <a:headEnd/>
            <a:tailEnd/>
          </a:ln>
        </p:spPr>
      </p:pic>
      <p:pic>
        <p:nvPicPr>
          <p:cNvPr id="9222" name="Picture 6"/>
          <p:cNvPicPr>
            <a:picLocks noChangeAspect="1" noChangeArrowheads="1"/>
          </p:cNvPicPr>
          <p:nvPr/>
        </p:nvPicPr>
        <p:blipFill>
          <a:blip r:embed="rId8" cstate="print"/>
          <a:srcRect/>
          <a:stretch>
            <a:fillRect/>
          </a:stretch>
        </p:blipFill>
        <p:spPr bwMode="auto">
          <a:xfrm>
            <a:off x="7315200" y="4495800"/>
            <a:ext cx="1457325" cy="151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20291</TotalTime>
  <Words>2644</Words>
  <Application>Microsoft Office PowerPoint</Application>
  <PresentationFormat>On-screen Show (4:3)</PresentationFormat>
  <Paragraphs>255</Paragraphs>
  <Slides>31</Slides>
  <Notes>28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PowerPoint for Teachers</vt:lpstr>
      <vt:lpstr>Shapes</vt:lpstr>
      <vt:lpstr>Shapes</vt:lpstr>
      <vt:lpstr>Lines</vt:lpstr>
      <vt:lpstr>Rectangles</vt:lpstr>
      <vt:lpstr>Basic Shapes</vt:lpstr>
      <vt:lpstr>Block Arrows</vt:lpstr>
      <vt:lpstr>Equation and Flowchart</vt:lpstr>
      <vt:lpstr>Stars and Banners</vt:lpstr>
      <vt:lpstr>Callouts</vt:lpstr>
      <vt:lpstr>Action Buttons</vt:lpstr>
      <vt:lpstr>Drawing Tools Format Tab</vt:lpstr>
      <vt:lpstr>Working with Shapes</vt:lpstr>
      <vt:lpstr>Working with Shapes</vt:lpstr>
      <vt:lpstr>Resize</vt:lpstr>
      <vt:lpstr>Positioning</vt:lpstr>
      <vt:lpstr>Alignment</vt:lpstr>
      <vt:lpstr>Alignment</vt:lpstr>
      <vt:lpstr>Alignment</vt:lpstr>
      <vt:lpstr>Center a Shape</vt:lpstr>
      <vt:lpstr>Order</vt:lpstr>
      <vt:lpstr>Smart Connectors</vt:lpstr>
      <vt:lpstr>Animating a Table</vt:lpstr>
      <vt:lpstr>Drawings in PowerPoint</vt:lpstr>
      <vt:lpstr>Lines, Fills and Effects</vt:lpstr>
      <vt:lpstr>Quick Style Gallery</vt:lpstr>
      <vt:lpstr>Quick Style Gallery</vt:lpstr>
      <vt:lpstr>Line Formatting</vt:lpstr>
      <vt:lpstr>Shape Effects</vt:lpstr>
      <vt:lpstr>Assignment</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Chapelle</dc:creator>
  <cp:lastModifiedBy>user</cp:lastModifiedBy>
  <cp:revision>932</cp:revision>
  <dcterms:created xsi:type="dcterms:W3CDTF">2009-12-19T23:13:56Z</dcterms:created>
  <dcterms:modified xsi:type="dcterms:W3CDTF">2010-02-15T22:01:37Z</dcterms:modified>
</cp:coreProperties>
</file>