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Default Extension="jpeg" ContentType="image/jpeg"/>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Default Extension="wav" ContentType="audio/wav"/>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50"/>
  </p:notesMasterIdLst>
  <p:sldIdLst>
    <p:sldId id="256" r:id="rId2"/>
    <p:sldId id="306" r:id="rId3"/>
    <p:sldId id="257" r:id="rId4"/>
    <p:sldId id="258" r:id="rId5"/>
    <p:sldId id="259" r:id="rId6"/>
    <p:sldId id="261" r:id="rId7"/>
    <p:sldId id="294" r:id="rId8"/>
    <p:sldId id="295" r:id="rId9"/>
    <p:sldId id="278" r:id="rId10"/>
    <p:sldId id="296" r:id="rId11"/>
    <p:sldId id="297" r:id="rId12"/>
    <p:sldId id="262" r:id="rId13"/>
    <p:sldId id="298" r:id="rId14"/>
    <p:sldId id="263" r:id="rId15"/>
    <p:sldId id="264" r:id="rId16"/>
    <p:sldId id="305" r:id="rId17"/>
    <p:sldId id="299" r:id="rId18"/>
    <p:sldId id="266" r:id="rId19"/>
    <p:sldId id="267" r:id="rId20"/>
    <p:sldId id="268" r:id="rId21"/>
    <p:sldId id="269" r:id="rId22"/>
    <p:sldId id="270" r:id="rId23"/>
    <p:sldId id="271" r:id="rId24"/>
    <p:sldId id="300" r:id="rId25"/>
    <p:sldId id="301" r:id="rId26"/>
    <p:sldId id="302" r:id="rId27"/>
    <p:sldId id="265" r:id="rId28"/>
    <p:sldId id="303" r:id="rId29"/>
    <p:sldId id="304" r:id="rId30"/>
    <p:sldId id="272" r:id="rId31"/>
    <p:sldId id="273" r:id="rId32"/>
    <p:sldId id="274" r:id="rId33"/>
    <p:sldId id="275" r:id="rId34"/>
    <p:sldId id="276" r:id="rId35"/>
    <p:sldId id="279" r:id="rId36"/>
    <p:sldId id="277" r:id="rId37"/>
    <p:sldId id="280" r:id="rId38"/>
    <p:sldId id="284" r:id="rId39"/>
    <p:sldId id="286" r:id="rId40"/>
    <p:sldId id="285" r:id="rId41"/>
    <p:sldId id="287" r:id="rId42"/>
    <p:sldId id="288" r:id="rId43"/>
    <p:sldId id="289" r:id="rId44"/>
    <p:sldId id="290" r:id="rId45"/>
    <p:sldId id="292" r:id="rId46"/>
    <p:sldId id="293" r:id="rId47"/>
    <p:sldId id="281" r:id="rId48"/>
    <p:sldId id="282" r:id="rId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FD5D"/>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088" autoAdjust="0"/>
    <p:restoredTop sz="97163" autoAdjust="0"/>
  </p:normalViewPr>
  <p:slideViewPr>
    <p:cSldViewPr>
      <p:cViewPr>
        <p:scale>
          <a:sx n="70" d="100"/>
          <a:sy n="70" d="100"/>
        </p:scale>
        <p:origin x="-547" y="3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90" d="100"/>
        <a:sy n="90" d="100"/>
      </p:scale>
      <p:origin x="0" y="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3A68506-2E82-4392-A8AA-B45C51EC70CE}" type="datetimeFigureOut">
              <a:rPr lang="en-US" smtClean="0"/>
              <a:pPr/>
              <a:t>2/11/2010</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CA9EFC9-A95B-4E8B-8923-49D916EBE64C}"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PowerPoint is a somewhat complicated and powerful program for making presentations. </a:t>
            </a: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t>
            </a:r>
            <a:r>
              <a:rPr lang="en-US" b="1" dirty="0" smtClean="0"/>
              <a:t>We will not be going through</a:t>
            </a:r>
            <a:r>
              <a:rPr lang="en-US" b="1" baseline="0" dirty="0" smtClean="0"/>
              <a:t> a litany of commands and keyboard shortcuts</a:t>
            </a:r>
            <a:r>
              <a:rPr lang="en-US" baseline="0" dirty="0" smtClean="0"/>
              <a:t>.  We will introduce you to all of the commands by the end of the series of classes and you will be left to experiment with many of them to determine if and how you want to use them.  </a:t>
            </a:r>
            <a:r>
              <a:rPr lang="en-US" b="1" baseline="0" dirty="0" smtClean="0"/>
              <a:t>We will learn by doing and practicing</a:t>
            </a:r>
            <a:r>
              <a:rPr lang="en-US" baseline="0" dirty="0" smtClean="0"/>
              <a:t>.  </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I </a:t>
            </a:r>
            <a:r>
              <a:rPr lang="en-US" baseline="0" dirty="0" smtClean="0"/>
              <a:t>have established a </a:t>
            </a:r>
            <a:r>
              <a:rPr lang="en-US" b="1" baseline="0" dirty="0" smtClean="0"/>
              <a:t>wiki</a:t>
            </a:r>
            <a:r>
              <a:rPr lang="en-US" baseline="0" dirty="0" smtClean="0"/>
              <a:t> which will include all </a:t>
            </a:r>
            <a:r>
              <a:rPr lang="en-US" b="1" baseline="0" dirty="0" smtClean="0"/>
              <a:t>of my presentations </a:t>
            </a:r>
            <a:r>
              <a:rPr lang="en-US" baseline="0" dirty="0" smtClean="0"/>
              <a:t>with notes and references to websites where you can gather information to help you learn to use PowerPoint effectively.  </a:t>
            </a:r>
            <a:r>
              <a:rPr lang="en-US" b="1" baseline="0" dirty="0" smtClean="0"/>
              <a:t>You will have a page </a:t>
            </a:r>
            <a:r>
              <a:rPr lang="en-US" baseline="0" dirty="0" smtClean="0"/>
              <a:t>where each of you will be required to post your presentation and you will be expected to provide </a:t>
            </a:r>
            <a:r>
              <a:rPr lang="en-US" b="1" baseline="0" dirty="0" smtClean="0"/>
              <a:t>constructive criticism </a:t>
            </a:r>
            <a:r>
              <a:rPr lang="en-US" baseline="0" dirty="0" smtClean="0"/>
              <a:t>to your fellow students.</a:t>
            </a:r>
            <a:endParaRPr lang="en-US" dirty="0" smtClean="0"/>
          </a:p>
        </p:txBody>
      </p:sp>
      <p:sp>
        <p:nvSpPr>
          <p:cNvPr id="4" name="Slide Number Placeholder 3"/>
          <p:cNvSpPr>
            <a:spLocks noGrp="1"/>
          </p:cNvSpPr>
          <p:nvPr>
            <p:ph type="sldNum" sz="quarter" idx="10"/>
          </p:nvPr>
        </p:nvSpPr>
        <p:spPr/>
        <p:txBody>
          <a:bodyPr/>
          <a:lstStyle/>
          <a:p>
            <a:fld id="{7CA9EFC9-A95B-4E8B-8923-49D916EBE64C}"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Office button provides</a:t>
            </a:r>
            <a:r>
              <a:rPr lang="en-US" baseline="0" dirty="0" smtClean="0"/>
              <a:t> functions very similar to the file menu in most Microsoft programs.</a:t>
            </a:r>
          </a:p>
          <a:p>
            <a:endParaRPr lang="en-US" baseline="0" dirty="0" smtClean="0"/>
          </a:p>
          <a:p>
            <a:r>
              <a:rPr lang="en-US" baseline="0" dirty="0" smtClean="0"/>
              <a:t>The PowerPoint Options button at the bottom of the menu gives access to many customization opportunities.  We will discuss those later.</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dropdown arrow</a:t>
            </a:r>
            <a:r>
              <a:rPr lang="en-US" baseline="0" dirty="0" smtClean="0"/>
              <a:t> on the right side of the tool bar allows you to add and delete PPT commands.  </a:t>
            </a:r>
            <a:endParaRPr lang="en-US" b="1" baseline="0" dirty="0" smtClean="0"/>
          </a:p>
          <a:p>
            <a:r>
              <a:rPr lang="en-US" b="0" baseline="0" dirty="0" smtClean="0"/>
              <a:t>You can move the QAT to the bottom of the ribbon by clicking the command to Show Below the Ribbon.  The command changes to Show Above the Ribbon for moving it back.</a:t>
            </a:r>
          </a:p>
          <a:p>
            <a:r>
              <a:rPr lang="en-US" b="1" baseline="0" dirty="0" smtClean="0"/>
              <a:t>Move to below the ribbon</a:t>
            </a:r>
          </a:p>
          <a:p>
            <a:r>
              <a:rPr lang="en-US" b="1" baseline="0" dirty="0" smtClean="0"/>
              <a:t>Return to above the ribbon</a:t>
            </a:r>
          </a:p>
          <a:p>
            <a:r>
              <a:rPr lang="en-US" baseline="0" dirty="0" smtClean="0"/>
              <a:t>If you minimize the ribbon only the tabs will show and when you click on the tab that tabs menus become visible.  Useful when you want to have space to edit notes and see a larger full view of slide.</a:t>
            </a:r>
          </a:p>
          <a:p>
            <a:r>
              <a:rPr lang="en-US" b="1" baseline="0" dirty="0" smtClean="0"/>
              <a:t>Minimize the ribbon</a:t>
            </a:r>
          </a:p>
          <a:p>
            <a:r>
              <a:rPr lang="en-US" b="1" baseline="0" dirty="0" smtClean="0"/>
              <a:t>Return to normal</a:t>
            </a:r>
            <a:endParaRPr lang="en-US" b="1"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On the initial drop down you will see some common commands with checkmarks besides them.  Just below that you will see more commands.  Click on more commands and you will see a long list of available commands.  Double click on the commands on the left or click on it and click add and they will be added to the toolbar.  Double click on a command on the right or click on a command on the command and click remove will remove a commend.</a:t>
            </a:r>
          </a:p>
          <a:p>
            <a:r>
              <a:rPr lang="en-US" b="1" baseline="0" dirty="0" smtClean="0"/>
              <a:t>Add a command</a:t>
            </a:r>
          </a:p>
          <a:p>
            <a:r>
              <a:rPr lang="en-US" b="1" baseline="0" dirty="0" smtClean="0"/>
              <a:t>Delete the command</a:t>
            </a:r>
          </a:p>
          <a:p>
            <a:r>
              <a:rPr lang="en-US" b="0" baseline="0" dirty="0" smtClean="0"/>
              <a:t>To the right of the dialog box you will see up and down arrows.  You use these to change the order of the commands on the toolbar.  Select a command and use the arrows to move it up and down the list.</a:t>
            </a:r>
          </a:p>
          <a:p>
            <a:r>
              <a:rPr lang="en-US" b="1" baseline="0" dirty="0" smtClean="0"/>
              <a:t>Change the order of commands</a:t>
            </a:r>
            <a:endParaRPr lang="en-US" b="0" baseline="0" dirty="0" smtClean="0"/>
          </a:p>
          <a:p>
            <a:r>
              <a:rPr lang="en-US" b="0" baseline="0" dirty="0" smtClean="0"/>
              <a:t>Notice the dropdown boxes at the top of the page.  The left controls the commands visible in the left column.  The one on the right allows customization of the QAT for a specific presentation.  Have not found the utility of doing that yet.</a:t>
            </a:r>
            <a:endParaRPr lang="en-US" b="1" baseline="0" dirty="0" smtClean="0"/>
          </a:p>
          <a:p>
            <a:endParaRPr lang="en-US" b="0"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dropdown arrow</a:t>
            </a:r>
            <a:r>
              <a:rPr lang="en-US" baseline="0" dirty="0" smtClean="0"/>
              <a:t> on the right side of the tool bar allows you to add and delete PPT commands.  On the initial drop down you will see some common commands with checkmarks besides them.  Just below that you will see more commands.  Click on more commands and you will see a long list of available commands.  Double click on the commands on the left or click on it and click add and they will be added to the toolbar.  Double click on a command on the right or click on a command on the command and click remove will remove a commend.</a:t>
            </a:r>
          </a:p>
          <a:p>
            <a:r>
              <a:rPr lang="en-US" b="1" baseline="0" dirty="0" smtClean="0"/>
              <a:t>Add a command</a:t>
            </a:r>
          </a:p>
          <a:p>
            <a:r>
              <a:rPr lang="en-US" b="1" baseline="0" dirty="0" smtClean="0"/>
              <a:t>Delete the command</a:t>
            </a:r>
          </a:p>
          <a:p>
            <a:r>
              <a:rPr lang="en-US" b="0" baseline="0" dirty="0" smtClean="0"/>
              <a:t>You can move the QAT to the bottom of the ribbon by clicking the command to Show Below the Ribbon.  The command changes to Show Above the Ribbon for moving it back.</a:t>
            </a:r>
          </a:p>
          <a:p>
            <a:r>
              <a:rPr lang="en-US" b="1" baseline="0" dirty="0" smtClean="0"/>
              <a:t>Move to below the ribbon</a:t>
            </a:r>
          </a:p>
          <a:p>
            <a:r>
              <a:rPr lang="en-US" b="1" baseline="0" dirty="0" smtClean="0"/>
              <a:t>Return to above the ribbon</a:t>
            </a:r>
          </a:p>
          <a:p>
            <a:r>
              <a:rPr lang="en-US" baseline="0" dirty="0" smtClean="0"/>
              <a:t>If you minimize the ribbon only the tabs will show and when you click on the tab that tabs menus become visible.  Useful when you want to have space to edit notes and see a larger full view of slide.</a:t>
            </a:r>
          </a:p>
          <a:p>
            <a:r>
              <a:rPr lang="en-US" b="1" baseline="0" dirty="0" smtClean="0"/>
              <a:t>Minimize the ribbon</a:t>
            </a:r>
          </a:p>
          <a:p>
            <a:r>
              <a:rPr lang="en-US" b="1" baseline="0" dirty="0" smtClean="0"/>
              <a:t>Return to normal</a:t>
            </a:r>
            <a:endParaRPr lang="en-US" b="1"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Most of the material on this tab will be discussed in the advanced class.  Of particular interest is the Use Presenter View command and its value to</a:t>
            </a:r>
            <a:r>
              <a:rPr lang="en-US" baseline="0" dirty="0" smtClean="0"/>
              <a:t> the presenter.</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21</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24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is the URL</a:t>
            </a:r>
            <a:r>
              <a:rPr lang="en-US" baseline="0" dirty="0" smtClean="0"/>
              <a:t> for the website.  Please go to it and bookmark it on your computer.</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25</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26</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28</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29</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mentioned earlier this view is very useful for reordering slides.  The zoom bar allows</a:t>
            </a:r>
            <a:r>
              <a:rPr lang="en-US" baseline="0" dirty="0" smtClean="0"/>
              <a:t> you to change the size of the thumbnails from six to around a hundred slides on the screen.  Obviously you will not be able to read slides at the smaller slides</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30</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These terms and how they relate to each other are</a:t>
            </a:r>
            <a:r>
              <a:rPr lang="en-US" b="0" baseline="0" dirty="0" smtClean="0"/>
              <a:t> confusing.</a:t>
            </a:r>
            <a:endParaRPr lang="en-US" b="0" dirty="0" smtClean="0"/>
          </a:p>
          <a:p>
            <a:endParaRPr lang="en-US" b="1" dirty="0" smtClean="0"/>
          </a:p>
          <a:p>
            <a:r>
              <a:rPr lang="en-US" b="1" dirty="0" smtClean="0"/>
              <a:t>Templates</a:t>
            </a:r>
            <a:r>
              <a:rPr lang="en-US" dirty="0" smtClean="0"/>
              <a:t> are example presentations containing all of the elements you would find in a presentation.</a:t>
            </a:r>
            <a:r>
              <a:rPr lang="en-US" baseline="0" dirty="0" smtClean="0"/>
              <a:t>  In previous versions of PowerPoint they were the core starting point for a presentation.  They were the blank presentation you would use to form the basis of your presentation.</a:t>
            </a:r>
          </a:p>
          <a:p>
            <a:endParaRPr lang="en-US" baseline="0" dirty="0" smtClean="0"/>
          </a:p>
          <a:p>
            <a:r>
              <a:rPr lang="en-US" b="1" baseline="0" dirty="0" smtClean="0"/>
              <a:t>Themes</a:t>
            </a:r>
            <a:r>
              <a:rPr lang="en-US" baseline="0" dirty="0" smtClean="0"/>
              <a:t> have replaced Templates in 2007.  They contain an effect scheme, a font scheme, a color scheme and PowerPoint layouts and masters.  They are the canned starting point for a new presentation.  There are basic themes contained in PowerPoint and a large number on the Microsoft website.</a:t>
            </a:r>
          </a:p>
          <a:p>
            <a:endParaRPr lang="en-US"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1" baseline="0" dirty="0" smtClean="0"/>
              <a:t>Slide Master</a:t>
            </a:r>
            <a:r>
              <a:rPr lang="en-US" baseline="0" dirty="0" smtClean="0"/>
              <a:t> controls how each basic layout will appear.  If you want a school logo, footers etc to appear on each page, the master will control it.</a:t>
            </a:r>
          </a:p>
          <a:p>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31</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Under</a:t>
            </a:r>
            <a:r>
              <a:rPr lang="en-US" baseline="0" dirty="0" smtClean="0"/>
              <a:t> the Office Button Select new and a dialog box opens.  Along the left side is a menu and the second listing is Installed Templates.  There are six example presentations which you might like to look over for ideas.  The next item on the menu is Installed Themes.</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32</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Nineteen themes are shown</a:t>
            </a:r>
            <a:r>
              <a:rPr lang="en-US" baseline="0" dirty="0" smtClean="0"/>
              <a:t> in this dialog box.  These are also accessible from the Design Tab in the Normal Window.  </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33</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L-CLICK</a:t>
            </a:r>
          </a:p>
          <a:p>
            <a:endParaRPr lang="en-US" dirty="0" smtClean="0"/>
          </a:p>
          <a:p>
            <a:r>
              <a:rPr lang="en-US" dirty="0" smtClean="0"/>
              <a:t>Under</a:t>
            </a:r>
            <a:r>
              <a:rPr lang="en-US" baseline="0" dirty="0" smtClean="0"/>
              <a:t> the installed themes is a link to the Microsoft website.  The website contains numerous templates which may be of interest to teachers and some themes.  There is also a link to clip art which may be of use.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34</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a:t>
            </a:r>
            <a:r>
              <a:rPr lang="en-US" baseline="0" dirty="0" smtClean="0"/>
              <a:t> the View tab select the slide master button.</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endParaRPr lang="en-US" dirty="0" smtClean="0"/>
          </a:p>
          <a:p>
            <a:r>
              <a:rPr lang="en-US" dirty="0" smtClean="0"/>
              <a:t>In the basic course we will learn how to use the Slide Master</a:t>
            </a:r>
            <a:r>
              <a:rPr lang="en-US" baseline="0" dirty="0" smtClean="0"/>
              <a:t> view to build a custom presentation suitable for </a:t>
            </a:r>
          </a:p>
          <a:p>
            <a:r>
              <a:rPr lang="en-US" baseline="0" dirty="0" smtClean="0"/>
              <a:t>	</a:t>
            </a:r>
            <a:r>
              <a:rPr lang="en-US" b="1" baseline="0" dirty="0" smtClean="0"/>
              <a:t>Education</a:t>
            </a:r>
            <a:r>
              <a:rPr lang="en-US" baseline="0" dirty="0" smtClean="0"/>
              <a:t>: Most PowerPoint presentations are directed toward the business community; not what we need to capture the attention </a:t>
            </a:r>
            <a:r>
              <a:rPr lang="en-US" baseline="0" dirty="0" smtClean="0"/>
              <a:t>of </a:t>
            </a:r>
            <a:r>
              <a:rPr lang="en-US" baseline="0" dirty="0" smtClean="0"/>
              <a:t>students.</a:t>
            </a:r>
          </a:p>
          <a:p>
            <a:r>
              <a:rPr lang="en-US" baseline="0" dirty="0" smtClean="0"/>
              <a:t>	</a:t>
            </a:r>
            <a:r>
              <a:rPr lang="en-US" b="1" baseline="0" dirty="0" smtClean="0"/>
              <a:t>Our Personalities</a:t>
            </a:r>
            <a:r>
              <a:rPr lang="en-US" baseline="0" dirty="0" smtClean="0"/>
              <a:t>:  Bonding with our students is important to all educators and essential to establishing a productive relationship.</a:t>
            </a:r>
          </a:p>
          <a:p>
            <a:endParaRPr lang="en-US" baseline="0" dirty="0" smtClean="0"/>
          </a:p>
          <a:p>
            <a:r>
              <a:rPr lang="en-US" baseline="0" dirty="0" smtClean="0"/>
              <a:t>The Slide Master allows us to develop a </a:t>
            </a:r>
            <a:r>
              <a:rPr lang="en-US" b="1" baseline="0" dirty="0" smtClean="0"/>
              <a:t>custom presentation </a:t>
            </a:r>
            <a:r>
              <a:rPr lang="en-US" baseline="0" dirty="0" smtClean="0"/>
              <a:t>which maintains continuity through out our presentation.  </a:t>
            </a:r>
          </a:p>
          <a:p>
            <a:endParaRPr lang="en-US" baseline="0" dirty="0" smtClean="0"/>
          </a:p>
          <a:p>
            <a:r>
              <a:rPr lang="en-US" baseline="0" dirty="0" smtClean="0"/>
              <a:t>Themes are color combinations which are </a:t>
            </a:r>
            <a:r>
              <a:rPr lang="en-US" b="1" baseline="0" dirty="0" smtClean="0"/>
              <a:t>pleasing to the eye.</a:t>
            </a:r>
          </a:p>
          <a:p>
            <a:endParaRPr lang="en-US" baseline="0" dirty="0" smtClean="0"/>
          </a:p>
          <a:p>
            <a:r>
              <a:rPr lang="en-US" b="1" baseline="0" dirty="0" smtClean="0"/>
              <a:t>Backgrounds</a:t>
            </a:r>
            <a:r>
              <a:rPr lang="en-US" baseline="0" dirty="0" smtClean="0"/>
              <a:t> are just what the name sounds like.  It is the palette on which we place the information we are trying to convey.  The background can </a:t>
            </a:r>
            <a:r>
              <a:rPr lang="en-US" b="1" baseline="0" dirty="0" smtClean="0"/>
              <a:t>be solid, gradients, pictures and textures</a:t>
            </a:r>
            <a:r>
              <a:rPr lang="en-US" baseline="0" dirty="0" smtClean="0"/>
              <a:t>.  The background is much like the </a:t>
            </a:r>
            <a:r>
              <a:rPr lang="en-US" b="1" baseline="0" dirty="0" smtClean="0"/>
              <a:t>desktop</a:t>
            </a:r>
            <a:r>
              <a:rPr lang="en-US" baseline="0" dirty="0" smtClean="0"/>
              <a:t> </a:t>
            </a:r>
            <a:r>
              <a:rPr lang="en-US" baseline="0" dirty="0" smtClean="0"/>
              <a:t>you have on the home screen of your computer.</a:t>
            </a:r>
          </a:p>
          <a:p>
            <a:endParaRPr lang="en-US" baseline="0" dirty="0" smtClean="0"/>
          </a:p>
          <a:p>
            <a:r>
              <a:rPr lang="en-US" baseline="0" dirty="0" smtClean="0"/>
              <a:t>We will also look at he basics of adding text, and images to a presentation.</a:t>
            </a:r>
          </a:p>
          <a:p>
            <a:endParaRPr lang="en-US" baseline="0" dirty="0" smtClean="0"/>
          </a:p>
        </p:txBody>
      </p:sp>
      <p:sp>
        <p:nvSpPr>
          <p:cNvPr id="4" name="Slide Number Placeholder 3"/>
          <p:cNvSpPr>
            <a:spLocks noGrp="1"/>
          </p:cNvSpPr>
          <p:nvPr>
            <p:ph type="sldNum" sz="quarter" idx="10"/>
          </p:nvPr>
        </p:nvSpPr>
        <p:spPr/>
        <p:txBody>
          <a:bodyPr/>
          <a:lstStyle/>
          <a:p>
            <a:fld id="{7CA9EFC9-A95B-4E8B-8923-49D916EBE64C}" type="slidenum">
              <a:rPr lang="en-US" smtClean="0"/>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Note that we now have</a:t>
            </a:r>
            <a:r>
              <a:rPr lang="en-US" baseline="0" dirty="0" smtClean="0"/>
              <a:t> a new tab, the </a:t>
            </a:r>
            <a:r>
              <a:rPr lang="en-US" b="1" baseline="0" dirty="0" smtClean="0"/>
              <a:t>Slide Master tab</a:t>
            </a:r>
            <a:r>
              <a:rPr lang="en-US" baseline="0" dirty="0" smtClean="0"/>
              <a:t>, which gives us all of the commands we might need for modification of the Slide Master.</a:t>
            </a:r>
          </a:p>
          <a:p>
            <a:endParaRPr lang="en-US" baseline="0" dirty="0" smtClean="0"/>
          </a:p>
          <a:p>
            <a:r>
              <a:rPr lang="en-US" baseline="0" dirty="0" smtClean="0"/>
              <a:t>To the left of the screen are the </a:t>
            </a:r>
            <a:r>
              <a:rPr lang="en-US" b="1" baseline="0" dirty="0" smtClean="0"/>
              <a:t>layouts</a:t>
            </a:r>
            <a:r>
              <a:rPr lang="en-US" baseline="0" dirty="0" smtClean="0"/>
              <a:t> associated with this master.  They can be added or deleted at your discretion.  </a:t>
            </a:r>
          </a:p>
          <a:p>
            <a:endParaRPr lang="en-US" baseline="0" dirty="0" smtClean="0"/>
          </a:p>
          <a:p>
            <a:r>
              <a:rPr lang="en-US" baseline="0" dirty="0" smtClean="0"/>
              <a:t>The top/larger slide is the </a:t>
            </a:r>
            <a:r>
              <a:rPr lang="en-US" b="1" baseline="0" dirty="0" smtClean="0"/>
              <a:t>Master Slide</a:t>
            </a:r>
            <a:r>
              <a:rPr lang="en-US" baseline="0" dirty="0" smtClean="0"/>
              <a:t>.  Changes to this slide will be applied to all layouts.  Individual layouts can be modified, but modifications will only apply to slides using that layout.</a:t>
            </a:r>
          </a:p>
          <a:p>
            <a:endParaRPr lang="en-US" baseline="0" dirty="0" smtClean="0"/>
          </a:p>
          <a:p>
            <a:r>
              <a:rPr lang="en-US" baseline="0" dirty="0" smtClean="0"/>
              <a:t>On each of the layouts there are boxes for placing text and objects such as pictures, graphs etc.  The contents of placeholders will be reflected on the Outline shown to the right side of the normal view.  Text boxes entries are not shown in the Outline.</a:t>
            </a:r>
          </a:p>
          <a:p>
            <a:endParaRPr lang="en-US" baseline="0" dirty="0" smtClean="0"/>
          </a:p>
          <a:p>
            <a:r>
              <a:rPr lang="en-US" baseline="0" dirty="0" smtClean="0"/>
              <a:t>You can change any aspect of any of the place holders, the background, colors etc.  In other word any aspect of the presentation can be changed .  </a:t>
            </a:r>
          </a:p>
          <a:p>
            <a:endParaRPr lang="en-US" baseline="0" dirty="0" smtClean="0"/>
          </a:p>
          <a:p>
            <a:r>
              <a:rPr lang="en-US" baseline="0" dirty="0" smtClean="0"/>
              <a:t>Lets look at some of the things which can be changed</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36</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Backgrounds are the backdrop</a:t>
            </a:r>
            <a:r>
              <a:rPr lang="en-US" baseline="0" dirty="0" smtClean="0"/>
              <a:t> of your presentation.  It is important that it be pleasant but simple.  Intricate designs or pictures can distract from the message by getting the mind wandering.  For example a background picture of a beautiful beach with people lounging in the sun might get the mind thinking about the vacation you are planning!!!  Particularly if it is in the middle of winter and the weather is bad.</a:t>
            </a:r>
            <a:endParaRPr lang="en-US" dirty="0" smtClean="0"/>
          </a:p>
          <a:p>
            <a:endParaRPr lang="en-US" dirty="0" smtClean="0"/>
          </a:p>
          <a:p>
            <a:r>
              <a:rPr lang="en-US" dirty="0" smtClean="0"/>
              <a:t>The </a:t>
            </a:r>
            <a:r>
              <a:rPr lang="en-US" b="1" dirty="0" smtClean="0"/>
              <a:t>Background Styles</a:t>
            </a:r>
            <a:r>
              <a:rPr lang="en-US" dirty="0" smtClean="0"/>
              <a:t> dropdown menu offers a selection of solid color, gradient and textured backgrounds.  </a:t>
            </a:r>
          </a:p>
          <a:p>
            <a:endParaRPr lang="en-US" dirty="0" smtClean="0"/>
          </a:p>
          <a:p>
            <a:r>
              <a:rPr lang="en-US" dirty="0" smtClean="0"/>
              <a:t>L-CLICK</a:t>
            </a:r>
          </a:p>
          <a:p>
            <a:endParaRPr lang="en-US" dirty="0" smtClean="0"/>
          </a:p>
          <a:p>
            <a:r>
              <a:rPr lang="en-US" dirty="0" smtClean="0"/>
              <a:t>The </a:t>
            </a:r>
            <a:r>
              <a:rPr lang="en-US" b="1" dirty="0" smtClean="0"/>
              <a:t>Format Background</a:t>
            </a:r>
            <a:r>
              <a:rPr lang="en-US" baseline="0" dirty="0" smtClean="0"/>
              <a:t> offers options of changing the gradient rates and styles.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L-CLICK</a:t>
            </a:r>
          </a:p>
          <a:p>
            <a:endParaRPr lang="en-US" baseline="0" dirty="0" smtClean="0"/>
          </a:p>
          <a:p>
            <a:r>
              <a:rPr lang="en-US" baseline="0" dirty="0" smtClean="0"/>
              <a:t>You can also use a </a:t>
            </a:r>
            <a:r>
              <a:rPr lang="en-US" b="1" baseline="0" dirty="0" smtClean="0"/>
              <a:t>picture</a:t>
            </a:r>
            <a:r>
              <a:rPr lang="en-US" baseline="0" dirty="0" smtClean="0"/>
              <a:t> or various </a:t>
            </a:r>
            <a:r>
              <a:rPr lang="en-US" b="1" baseline="0" dirty="0" smtClean="0"/>
              <a:t>fills</a:t>
            </a:r>
            <a:r>
              <a:rPr lang="en-US" baseline="0" dirty="0" smtClean="0"/>
              <a:t>, which could be called textured backgrounds. </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37</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Title Slide: contains the Title of the presentation and space for a subtitle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38</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Section Header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39</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Title and Content: Note the bottom box can contain</a:t>
            </a:r>
            <a:r>
              <a:rPr lang="en-US" baseline="0" dirty="0" smtClean="0"/>
              <a:t> several forms of media.  This is the slide layout you will probably use most often for bullet slides.</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40</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Two content slide:</a:t>
            </a:r>
            <a:r>
              <a:rPr lang="en-US" baseline="0" dirty="0" smtClean="0"/>
              <a:t>  Often use to compare and contrast.  Good for two visuals or visual with a list.</a:t>
            </a:r>
          </a:p>
          <a:p>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41</a:t>
            </a:fld>
            <a:endParaRPr 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Comparison: Overall title and places to add two</a:t>
            </a:r>
            <a:r>
              <a:rPr lang="en-US" baseline="0" dirty="0" smtClean="0"/>
              <a:t> text and two visuals</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42</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Content with caption</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44</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Picture with caption</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45</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Blank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46</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nSpc>
                <a:spcPct val="150000"/>
              </a:lnSpc>
              <a:buClr>
                <a:srgbClr val="FFFF00"/>
              </a:buClr>
              <a:buSzPct val="120000"/>
              <a:buFont typeface="Wingdings" pitchFamily="2" charset="2"/>
              <a:buChar char="q"/>
            </a:pPr>
            <a:r>
              <a:rPr lang="en-US" sz="1200" b="0" dirty="0" smtClean="0">
                <a:solidFill>
                  <a:srgbClr val="FFFF00"/>
                </a:solidFill>
              </a:rPr>
              <a:t>The Advanced class is going</a:t>
            </a:r>
            <a:r>
              <a:rPr lang="en-US" sz="1200" b="0" baseline="0" dirty="0" smtClean="0">
                <a:solidFill>
                  <a:srgbClr val="FFFF00"/>
                </a:solidFill>
              </a:rPr>
              <a:t> to be where we take the basic presentation you will prepare in this course and jazz it up.  Depending on how we progress in the basic class, we may pickup on some of this material in the basic course.</a:t>
            </a:r>
            <a:endParaRPr lang="en-US" sz="1200" b="0" dirty="0" smtClean="0">
              <a:solidFill>
                <a:srgbClr val="FFFF00"/>
              </a:solidFill>
            </a:endParaRPr>
          </a:p>
          <a:p>
            <a:pPr>
              <a:lnSpc>
                <a:spcPct val="150000"/>
              </a:lnSpc>
              <a:buClr>
                <a:srgbClr val="FFFF00"/>
              </a:buClr>
              <a:buSzPct val="120000"/>
              <a:buFont typeface="Wingdings" pitchFamily="2" charset="2"/>
              <a:buChar char="q"/>
            </a:pPr>
            <a:endParaRPr lang="en-US" sz="1200" b="0" dirty="0" smtClean="0">
              <a:solidFill>
                <a:srgbClr val="FFFF00"/>
              </a:solidFill>
            </a:endParaRPr>
          </a:p>
          <a:p>
            <a:pPr>
              <a:lnSpc>
                <a:spcPct val="150000"/>
              </a:lnSpc>
              <a:buClr>
                <a:srgbClr val="FFFF00"/>
              </a:buClr>
              <a:buSzPct val="120000"/>
              <a:buFont typeface="Wingdings" pitchFamily="2" charset="2"/>
              <a:buChar char="q"/>
            </a:pPr>
            <a:r>
              <a:rPr lang="en-US" sz="1200" b="0" dirty="0" smtClean="0">
                <a:solidFill>
                  <a:srgbClr val="FFFF00"/>
                </a:solidFill>
              </a:rPr>
              <a:t>Add Art and Graphic Objects</a:t>
            </a:r>
          </a:p>
          <a:p>
            <a:pPr lvl="1">
              <a:lnSpc>
                <a:spcPct val="150000"/>
              </a:lnSpc>
              <a:buClr>
                <a:srgbClr val="FFFF00"/>
              </a:buClr>
              <a:buSzPct val="120000"/>
              <a:buFont typeface="Wingdings" pitchFamily="2" charset="2"/>
              <a:buNone/>
            </a:pPr>
            <a:r>
              <a:rPr lang="en-US" sz="1200" b="0" dirty="0" smtClean="0">
                <a:solidFill>
                  <a:srgbClr val="FFFF00"/>
                </a:solidFill>
              </a:rPr>
              <a:t>Clip</a:t>
            </a:r>
            <a:r>
              <a:rPr lang="en-US" sz="1200" b="0" baseline="0" dirty="0" smtClean="0">
                <a:solidFill>
                  <a:srgbClr val="FFFF00"/>
                </a:solidFill>
              </a:rPr>
              <a:t> art</a:t>
            </a:r>
          </a:p>
          <a:p>
            <a:pPr lvl="1">
              <a:lnSpc>
                <a:spcPct val="150000"/>
              </a:lnSpc>
              <a:buClr>
                <a:srgbClr val="FFFF00"/>
              </a:buClr>
              <a:buSzPct val="120000"/>
              <a:buFont typeface="Wingdings" pitchFamily="2" charset="2"/>
              <a:buNone/>
            </a:pPr>
            <a:r>
              <a:rPr lang="en-US" sz="1200" b="0" baseline="0" dirty="0" smtClean="0">
                <a:solidFill>
                  <a:srgbClr val="FFFF00"/>
                </a:solidFill>
              </a:rPr>
              <a:t>Pictures</a:t>
            </a:r>
          </a:p>
          <a:p>
            <a:pPr lvl="1">
              <a:lnSpc>
                <a:spcPct val="150000"/>
              </a:lnSpc>
              <a:buClr>
                <a:srgbClr val="FFFF00"/>
              </a:buClr>
              <a:buSzPct val="120000"/>
              <a:buFont typeface="Wingdings" pitchFamily="2" charset="2"/>
              <a:buNone/>
            </a:pPr>
            <a:r>
              <a:rPr lang="en-US" sz="1200" b="0" baseline="0" dirty="0" smtClean="0">
                <a:solidFill>
                  <a:srgbClr val="FFFF00"/>
                </a:solidFill>
              </a:rPr>
              <a:t>Graphs</a:t>
            </a:r>
          </a:p>
          <a:p>
            <a:pPr lvl="1">
              <a:lnSpc>
                <a:spcPct val="150000"/>
              </a:lnSpc>
              <a:buClr>
                <a:srgbClr val="FFFF00"/>
              </a:buClr>
              <a:buSzPct val="120000"/>
              <a:buFont typeface="Wingdings" pitchFamily="2" charset="2"/>
              <a:buNone/>
            </a:pPr>
            <a:r>
              <a:rPr lang="en-US" sz="1200" b="0" baseline="0" dirty="0" smtClean="0">
                <a:solidFill>
                  <a:srgbClr val="FFFF00"/>
                </a:solidFill>
              </a:rPr>
              <a:t>Conversion and artistic effects </a:t>
            </a:r>
            <a:endParaRPr lang="en-US" sz="1200" b="0" dirty="0" smtClean="0">
              <a:solidFill>
                <a:srgbClr val="FFFF00"/>
              </a:solidFill>
            </a:endParaRPr>
          </a:p>
          <a:p>
            <a:pPr>
              <a:lnSpc>
                <a:spcPct val="150000"/>
              </a:lnSpc>
              <a:buFont typeface="Wingdings" pitchFamily="2" charset="2"/>
              <a:buChar char="q"/>
            </a:pPr>
            <a:r>
              <a:rPr lang="en-US" sz="1200" b="0" dirty="0" smtClean="0">
                <a:solidFill>
                  <a:srgbClr val="FFFF00"/>
                </a:solidFill>
              </a:rPr>
              <a:t>  Multimedia</a:t>
            </a:r>
          </a:p>
          <a:p>
            <a:pPr lvl="1">
              <a:lnSpc>
                <a:spcPct val="150000"/>
              </a:lnSpc>
              <a:buFont typeface="Wingdings" pitchFamily="2" charset="2"/>
              <a:buNone/>
            </a:pPr>
            <a:r>
              <a:rPr lang="en-US" sz="1200" b="0" dirty="0" smtClean="0">
                <a:solidFill>
                  <a:srgbClr val="FFFF00"/>
                </a:solidFill>
              </a:rPr>
              <a:t>Hyperlinks</a:t>
            </a:r>
          </a:p>
          <a:p>
            <a:pPr lvl="1">
              <a:lnSpc>
                <a:spcPct val="150000"/>
              </a:lnSpc>
              <a:buFont typeface="Wingdings" pitchFamily="2" charset="2"/>
              <a:buNone/>
            </a:pPr>
            <a:r>
              <a:rPr lang="en-US" sz="1200" b="0" dirty="0" smtClean="0">
                <a:solidFill>
                  <a:srgbClr val="FFFF00"/>
                </a:solidFill>
              </a:rPr>
              <a:t>	websites</a:t>
            </a:r>
          </a:p>
          <a:p>
            <a:pPr lvl="1">
              <a:lnSpc>
                <a:spcPct val="150000"/>
              </a:lnSpc>
              <a:buFont typeface="Wingdings" pitchFamily="2" charset="2"/>
              <a:buNone/>
            </a:pPr>
            <a:r>
              <a:rPr lang="en-US" sz="1200" b="0" dirty="0" smtClean="0">
                <a:solidFill>
                  <a:srgbClr val="FFFF00"/>
                </a:solidFill>
              </a:rPr>
              <a:t>	Programs</a:t>
            </a:r>
          </a:p>
          <a:p>
            <a:pPr lvl="1">
              <a:lnSpc>
                <a:spcPct val="150000"/>
              </a:lnSpc>
              <a:buFont typeface="Wingdings" pitchFamily="2" charset="2"/>
              <a:buNone/>
            </a:pPr>
            <a:r>
              <a:rPr lang="en-US" sz="1200" b="0" dirty="0" smtClean="0">
                <a:solidFill>
                  <a:srgbClr val="FFFF00"/>
                </a:solidFill>
              </a:rPr>
              <a:t>	Files</a:t>
            </a:r>
          </a:p>
          <a:p>
            <a:pPr lvl="1">
              <a:lnSpc>
                <a:spcPct val="150000"/>
              </a:lnSpc>
              <a:buFont typeface="Wingdings" pitchFamily="2" charset="2"/>
              <a:buNone/>
            </a:pPr>
            <a:r>
              <a:rPr lang="en-US" sz="1200" b="0" dirty="0" smtClean="0">
                <a:solidFill>
                  <a:srgbClr val="FFFF00"/>
                </a:solidFill>
              </a:rPr>
              <a:t>	Presentations</a:t>
            </a:r>
          </a:p>
          <a:p>
            <a:pPr lvl="1">
              <a:lnSpc>
                <a:spcPct val="150000"/>
              </a:lnSpc>
              <a:buFont typeface="Wingdings" pitchFamily="2" charset="2"/>
              <a:buNone/>
            </a:pPr>
            <a:r>
              <a:rPr lang="en-US" sz="1200" b="0" dirty="0" smtClean="0">
                <a:solidFill>
                  <a:srgbClr val="FFFF00"/>
                </a:solidFill>
              </a:rPr>
              <a:t>	Videos</a:t>
            </a:r>
          </a:p>
          <a:p>
            <a:pPr>
              <a:lnSpc>
                <a:spcPct val="150000"/>
              </a:lnSpc>
              <a:buFont typeface="Wingdings" pitchFamily="2" charset="2"/>
              <a:buChar char="q"/>
            </a:pPr>
            <a:r>
              <a:rPr lang="en-US" sz="1200" b="0" dirty="0" smtClean="0">
                <a:solidFill>
                  <a:srgbClr val="FFFF00"/>
                </a:solidFill>
              </a:rPr>
              <a:t>  Animation</a:t>
            </a:r>
          </a:p>
          <a:p>
            <a:pPr lvl="1">
              <a:lnSpc>
                <a:spcPct val="150000"/>
              </a:lnSpc>
              <a:buFont typeface="Wingdings" pitchFamily="2" charset="2"/>
              <a:buNone/>
            </a:pPr>
            <a:r>
              <a:rPr lang="en-US" sz="1200" b="0" dirty="0" smtClean="0">
                <a:solidFill>
                  <a:srgbClr val="FFFF00"/>
                </a:solidFill>
              </a:rPr>
              <a:t>Appearance</a:t>
            </a:r>
            <a:r>
              <a:rPr lang="en-US" sz="1200" b="0" baseline="0" dirty="0" smtClean="0">
                <a:solidFill>
                  <a:srgbClr val="FFFF00"/>
                </a:solidFill>
              </a:rPr>
              <a:t> of objects</a:t>
            </a:r>
          </a:p>
          <a:p>
            <a:pPr lvl="1">
              <a:lnSpc>
                <a:spcPct val="150000"/>
              </a:lnSpc>
              <a:buFont typeface="Wingdings" pitchFamily="2" charset="2"/>
              <a:buNone/>
            </a:pPr>
            <a:r>
              <a:rPr lang="en-US" sz="1200" b="0" baseline="0" dirty="0" smtClean="0">
                <a:solidFill>
                  <a:srgbClr val="FFFF00"/>
                </a:solidFill>
              </a:rPr>
              <a:t>Movement on paths</a:t>
            </a:r>
            <a:endParaRPr lang="en-US" sz="1200" b="0" dirty="0" smtClean="0">
              <a:solidFill>
                <a:srgbClr val="FFFF00"/>
              </a:solidFill>
            </a:endParaRPr>
          </a:p>
          <a:p>
            <a:pPr>
              <a:lnSpc>
                <a:spcPct val="150000"/>
              </a:lnSpc>
              <a:buFont typeface="Wingdings" pitchFamily="2" charset="2"/>
              <a:buChar char="q"/>
            </a:pPr>
            <a:r>
              <a:rPr lang="en-US" sz="1200" b="0" dirty="0" smtClean="0">
                <a:solidFill>
                  <a:srgbClr val="FFFF00"/>
                </a:solidFill>
              </a:rPr>
              <a:t>  Website </a:t>
            </a:r>
          </a:p>
          <a:p>
            <a:pPr lvl="1">
              <a:lnSpc>
                <a:spcPct val="150000"/>
              </a:lnSpc>
              <a:buFont typeface="Wingdings" pitchFamily="2" charset="2"/>
              <a:buNone/>
            </a:pPr>
            <a:r>
              <a:rPr lang="en-US" sz="1200" b="0" dirty="0" smtClean="0">
                <a:solidFill>
                  <a:srgbClr val="FFFF00"/>
                </a:solidFill>
              </a:rPr>
              <a:t>Saving to website as</a:t>
            </a:r>
          </a:p>
          <a:p>
            <a:pPr lvl="1">
              <a:lnSpc>
                <a:spcPct val="150000"/>
              </a:lnSpc>
              <a:buFont typeface="Wingdings" pitchFamily="2" charset="2"/>
              <a:buNone/>
            </a:pPr>
            <a:r>
              <a:rPr lang="en-US" sz="1200" b="0" dirty="0" smtClean="0">
                <a:solidFill>
                  <a:srgbClr val="FFFF00"/>
                </a:solidFill>
              </a:rPr>
              <a:t>	Presentation</a:t>
            </a:r>
          </a:p>
          <a:p>
            <a:pPr lvl="1">
              <a:lnSpc>
                <a:spcPct val="150000"/>
              </a:lnSpc>
              <a:buFont typeface="Wingdings" pitchFamily="2" charset="2"/>
              <a:buNone/>
            </a:pPr>
            <a:r>
              <a:rPr lang="en-US" sz="1200" b="0" dirty="0" smtClean="0">
                <a:solidFill>
                  <a:srgbClr val="FFFF00"/>
                </a:solidFill>
              </a:rPr>
              <a:t>	PDF</a:t>
            </a:r>
          </a:p>
          <a:p>
            <a:pPr lvl="1">
              <a:lnSpc>
                <a:spcPct val="150000"/>
              </a:lnSpc>
              <a:buFont typeface="Wingdings" pitchFamily="2" charset="2"/>
              <a:buNone/>
            </a:pPr>
            <a:r>
              <a:rPr lang="en-US" sz="1200" b="0" dirty="0" smtClean="0">
                <a:solidFill>
                  <a:srgbClr val="FFFF00"/>
                </a:solidFill>
              </a:rPr>
              <a:t>	Voice-over</a:t>
            </a:r>
          </a:p>
          <a:p>
            <a:pPr>
              <a:lnSpc>
                <a:spcPct val="150000"/>
              </a:lnSpc>
              <a:buFont typeface="Wingdings" pitchFamily="2" charset="2"/>
              <a:buChar char="q"/>
            </a:pPr>
            <a:r>
              <a:rPr lang="en-US" sz="1200" b="0" dirty="0" smtClean="0">
                <a:solidFill>
                  <a:srgbClr val="FFFF00"/>
                </a:solidFill>
              </a:rPr>
              <a:t>  Customizing</a:t>
            </a:r>
          </a:p>
          <a:p>
            <a:pPr lvl="1">
              <a:lnSpc>
                <a:spcPct val="150000"/>
              </a:lnSpc>
              <a:buFont typeface="Wingdings" pitchFamily="2" charset="2"/>
              <a:buNone/>
            </a:pPr>
            <a:r>
              <a:rPr lang="en-US" sz="1200" b="0" dirty="0" smtClean="0">
                <a:solidFill>
                  <a:srgbClr val="FFFF00"/>
                </a:solidFill>
              </a:rPr>
              <a:t>Multipath presentation</a:t>
            </a:r>
          </a:p>
          <a:p>
            <a:pPr>
              <a:lnSpc>
                <a:spcPct val="150000"/>
              </a:lnSpc>
              <a:buFont typeface="Wingdings" pitchFamily="2" charset="2"/>
              <a:buChar char="q"/>
            </a:pPr>
            <a:r>
              <a:rPr lang="en-US" sz="1200" b="0" dirty="0" smtClean="0">
                <a:solidFill>
                  <a:srgbClr val="FFFF00"/>
                </a:solidFill>
              </a:rPr>
              <a:t>  Presenter Mode</a:t>
            </a:r>
          </a:p>
          <a:p>
            <a:pPr lvl="1">
              <a:lnSpc>
                <a:spcPct val="150000"/>
              </a:lnSpc>
              <a:buFont typeface="Wingdings" pitchFamily="2" charset="2"/>
              <a:buNone/>
            </a:pPr>
            <a:r>
              <a:rPr lang="en-US" sz="1200" b="0" dirty="0" smtClean="0">
                <a:solidFill>
                  <a:srgbClr val="FFFF00"/>
                </a:solidFill>
              </a:rPr>
              <a:t>Using the notes page</a:t>
            </a:r>
          </a:p>
          <a:p>
            <a:pPr lvl="1">
              <a:lnSpc>
                <a:spcPct val="150000"/>
              </a:lnSpc>
              <a:buFont typeface="Wingdings" pitchFamily="2" charset="2"/>
              <a:buNone/>
            </a:pPr>
            <a:r>
              <a:rPr lang="en-US" sz="1200" b="0" dirty="0" smtClean="0">
                <a:solidFill>
                  <a:srgbClr val="FFFF00"/>
                </a:solidFill>
              </a:rPr>
              <a:t>Using</a:t>
            </a:r>
            <a:r>
              <a:rPr lang="en-US" sz="1200" b="0" baseline="0" dirty="0" smtClean="0">
                <a:solidFill>
                  <a:srgbClr val="FFFF00"/>
                </a:solidFill>
              </a:rPr>
              <a:t> multiple programs simultaneously</a:t>
            </a:r>
            <a:endParaRPr lang="en-US" sz="1200" b="0" dirty="0" smtClean="0">
              <a:solidFill>
                <a:srgbClr val="FFFF00"/>
              </a:solidFill>
            </a:endParaRPr>
          </a:p>
          <a:p>
            <a:pPr>
              <a:lnSpc>
                <a:spcPct val="150000"/>
              </a:lnSpc>
              <a:buFont typeface="Wingdings" pitchFamily="2" charset="2"/>
              <a:buChar char="q"/>
            </a:pPr>
            <a:r>
              <a:rPr lang="en-US" sz="1200" b="0" dirty="0" smtClean="0">
                <a:solidFill>
                  <a:srgbClr val="FFFF00"/>
                </a:solidFill>
              </a:rPr>
              <a:t>Non Linear Presentations</a:t>
            </a:r>
          </a:p>
          <a:p>
            <a:endParaRPr lang="en-US" b="0"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47</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PowerPoint was developed primarily</a:t>
            </a:r>
            <a:r>
              <a:rPr lang="en-US" baseline="0" dirty="0" smtClean="0"/>
              <a:t> for business applications.  The vast majority of How-To books on the market are directed toward business applications and would turn students off and put them to sleep.  We will investigate and discuss how to take a </a:t>
            </a:r>
            <a:r>
              <a:rPr lang="en-US" b="1" baseline="0" dirty="0" smtClean="0"/>
              <a:t>constructivist approach to using PowerPoint </a:t>
            </a:r>
            <a:r>
              <a:rPr lang="en-US" baseline="0" dirty="0" smtClean="0"/>
              <a:t>in the classroom by the teacher and by the student.  Some of the topics will include: </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a:t>
            </a:r>
            <a:r>
              <a:rPr lang="en-US" baseline="0" dirty="0" smtClean="0">
                <a:solidFill>
                  <a:srgbClr val="FF0000"/>
                </a:solidFill>
              </a:rPr>
              <a:t>L-CLICK</a:t>
            </a:r>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r>
              <a:rPr lang="en-US" baseline="0" dirty="0" smtClean="0"/>
              <a:t>.</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r>
              <a:rPr lang="en-US" baseline="0" dirty="0" smtClean="0"/>
              <a:t>.</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r>
              <a:rPr lang="en-US" baseline="0" dirty="0" smtClean="0"/>
              <a:t>.</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r>
              <a:rPr lang="en-US" baseline="0" dirty="0" smtClean="0"/>
              <a:t>.</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a:t>
            </a:r>
            <a:r>
              <a:rPr lang="en-US" baseline="0" dirty="0" smtClean="0"/>
              <a:t>, </a:t>
            </a:r>
            <a:r>
              <a:rPr lang="en-US" baseline="0" dirty="0" smtClean="0"/>
              <a:t>L-CLICK</a:t>
            </a:r>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r>
              <a:rPr lang="en-US" baseline="0" dirty="0" smtClean="0"/>
              <a:t>.</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r>
              <a:rPr lang="en-US" baseline="0" dirty="0" smtClean="0"/>
              <a:t>In the bottom Right corner are two objects which you will use repeatedly, the </a:t>
            </a:r>
            <a:r>
              <a:rPr lang="en-US" b="1" baseline="0" dirty="0" smtClean="0"/>
              <a:t>zoom bar </a:t>
            </a: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r>
              <a:rPr lang="en-US" baseline="0" dirty="0" smtClean="0"/>
              <a:t>and the </a:t>
            </a:r>
            <a:r>
              <a:rPr lang="en-US" b="1" baseline="0" dirty="0" smtClean="0"/>
              <a:t>view selector</a:t>
            </a:r>
            <a:r>
              <a:rPr lang="en-US"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r>
              <a:rPr lang="en-US" b="1" baseline="0" dirty="0" smtClean="0"/>
              <a:t>Slide Sorter View</a:t>
            </a:r>
            <a:r>
              <a:rPr lang="en-US" baseline="0" dirty="0" smtClean="0"/>
              <a:t>, which shows thumbnail views of all slides </a:t>
            </a:r>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a:t>
            </a:r>
            <a:r>
              <a:rPr lang="en-US" baseline="0" dirty="0" smtClean="0"/>
              <a:t>L-CLICK</a:t>
            </a:r>
            <a:endParaRPr lang="en-US" baseline="0" dirty="0" smtClean="0"/>
          </a:p>
          <a:p>
            <a:r>
              <a:rPr lang="en-US" b="1" baseline="0" dirty="0" smtClean="0"/>
              <a:t>Presentation View</a:t>
            </a:r>
            <a:r>
              <a:rPr lang="en-US" baseline="0" dirty="0" smtClean="0"/>
              <a:t>, which allows you to see the slides as the audience will see them</a:t>
            </a:r>
            <a:r>
              <a:rPr lang="en-US" baseline="0" dirty="0" smtClean="0"/>
              <a:t>.</a:t>
            </a:r>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a:t>
            </a:r>
            <a:r>
              <a:rPr lang="en-US" b="1" dirty="0" smtClean="0"/>
              <a:t>Normal</a:t>
            </a:r>
            <a:r>
              <a:rPr lang="en-US" b="1" baseline="0" dirty="0" smtClean="0"/>
              <a:t> Window </a:t>
            </a:r>
            <a:r>
              <a:rPr lang="en-US" baseline="0" dirty="0" smtClean="0"/>
              <a:t>has four panes: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solidFill>
                  <a:srgbClr val="FF0000"/>
                </a:solidFill>
              </a:rPr>
              <a:t> L-CLICK</a:t>
            </a:r>
          </a:p>
          <a:p>
            <a:endParaRPr lang="en-US" baseline="0" dirty="0" smtClean="0"/>
          </a:p>
          <a:p>
            <a:endParaRPr lang="en-US" baseline="0" dirty="0" smtClean="0"/>
          </a:p>
          <a:p>
            <a:r>
              <a:rPr lang="en-US" b="1" baseline="0" dirty="0" smtClean="0"/>
              <a:t>Slide Pane</a:t>
            </a:r>
            <a:r>
              <a:rPr lang="en-US" baseline="0" dirty="0" smtClean="0"/>
              <a:t>: This is where you will work on your slide: adding text, images and animating the slide objects.  The Outline you see is what your audience will see.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Notes Pane</a:t>
            </a:r>
            <a:r>
              <a:rPr lang="en-US" baseline="0" dirty="0" smtClean="0"/>
              <a:t>: This is where you will add comments/notes about what you want to  say to your audience.  These notes are visible in the Presenter View  and can be saved so they are visible when saved to a website for students to review if students are absent or just needing to see it again.</a:t>
            </a:r>
          </a:p>
          <a:p>
            <a:r>
              <a:rPr lang="en-US" baseline="0" dirty="0" smtClean="0"/>
              <a:t>These notes can be read and recorded so to make the review more personable.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Outline/Slides Pane</a:t>
            </a:r>
            <a:r>
              <a:rPr lang="en-US" baseline="0" dirty="0" smtClean="0"/>
              <a:t>: The sequence of slides can be seen under the Slides tab.  Slides can be reordered in this pane, you can jump from one slide to another and copy from one slide to another.</a:t>
            </a:r>
          </a:p>
          <a:p>
            <a:endParaRPr lang="en-US" baseline="0" dirty="0" smtClean="0"/>
          </a:p>
          <a:p>
            <a:r>
              <a:rPr lang="en-US" b="1" baseline="0" dirty="0" smtClean="0"/>
              <a:t>Ribbon</a:t>
            </a:r>
            <a:r>
              <a:rPr lang="en-US" baseline="0" dirty="0" smtClean="0"/>
              <a:t>: Contains all of the commands you need to construct your presentation.  Finding commands can be difficult when you first get started.  We will not try to review all of the commands but will learn as we use them.  We will look at most of the command groups during the first two courses in this series so you have some idea where to find them.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The sections of each Tab View are Groups of related functions.  For example the Paragraph Group contains all of the commands for formatting a paragraph.</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At the bottom right side of each group is a arrow which is the Dialog Box Launcher which has additional commands and looks similar to the pull-down menus of previous versions of MS Office products.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Office Button </a:t>
            </a:r>
            <a:r>
              <a:rPr lang="en-US" baseline="0" dirty="0" smtClean="0"/>
              <a:t>contains most of the commands dealing with opening, printing, saving, emailing, etc normally found in the File menu of Office products.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Quick Access Toolbar </a:t>
            </a:r>
            <a:r>
              <a:rPr lang="en-US" baseline="0" dirty="0" smtClean="0"/>
              <a:t>is a useful time-saving tool.  You can customize it to allow instant access to commands you use repeatedly.  We will look at it more closely in a minute.</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The </a:t>
            </a:r>
            <a:r>
              <a:rPr lang="en-US" b="1" baseline="0" dirty="0" smtClean="0"/>
              <a:t>Ribbon</a:t>
            </a:r>
            <a:r>
              <a:rPr lang="en-US" baseline="0" dirty="0" smtClean="0"/>
              <a:t> has seven tabs which group commands by function.  These seven tabs are always shown on the ribbon.  There are also several specialty tabs which popup when you select special commands for example:  When you select a picture, a picture editing tab appears with commands only used in working with pictures.</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In the bottom Right corner are two objects which you will use repeatedly, the </a:t>
            </a:r>
            <a:r>
              <a:rPr lang="en-US" b="1" baseline="0" dirty="0" smtClean="0"/>
              <a:t>zoom bar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aseline="0" dirty="0" smtClean="0"/>
              <a:t>and the </a:t>
            </a:r>
            <a:r>
              <a:rPr lang="en-US" b="1" baseline="0" dirty="0" smtClean="0"/>
              <a:t>view selector</a:t>
            </a:r>
            <a:r>
              <a:rPr lang="en-US" baseline="0" dirty="0" smtClean="0"/>
              <a:t>.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r>
              <a:rPr lang="en-US" baseline="0" dirty="0" smtClean="0"/>
              <a:t> </a:t>
            </a:r>
          </a:p>
          <a:p>
            <a:endParaRPr lang="en-US" baseline="0" dirty="0" smtClean="0"/>
          </a:p>
          <a:p>
            <a:r>
              <a:rPr lang="en-US" baseline="0" dirty="0" smtClean="0"/>
              <a:t>The View buttons allow you to select the </a:t>
            </a:r>
            <a:r>
              <a:rPr lang="en-US" b="1" baseline="0" dirty="0" smtClean="0"/>
              <a:t>Normal View</a:t>
            </a:r>
            <a:r>
              <a:rPr lang="en-US" baseline="0" dirty="0" smtClean="0"/>
              <a:t>, which you are looking at now;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Slide Sorter View</a:t>
            </a:r>
            <a:r>
              <a:rPr lang="en-US" baseline="0" dirty="0" smtClean="0"/>
              <a:t>, which shows thumbnail views of all slides </a:t>
            </a:r>
          </a:p>
          <a:p>
            <a:endParaRPr lang="en-US"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smtClean="0"/>
              <a:t>L-CLICK, L-CLICK</a:t>
            </a:r>
          </a:p>
          <a:p>
            <a:endParaRPr lang="en-US" baseline="0" dirty="0" smtClean="0"/>
          </a:p>
          <a:p>
            <a:r>
              <a:rPr lang="en-US" b="1" baseline="0" dirty="0" smtClean="0"/>
              <a:t>Presentation View</a:t>
            </a:r>
            <a:r>
              <a:rPr lang="en-US" baseline="0" dirty="0" smtClean="0"/>
              <a:t>, which allows you to see the slides as the audience will see them.</a:t>
            </a:r>
          </a:p>
          <a:p>
            <a:endParaRPr lang="en-US" baseline="0" dirty="0" smtClean="0"/>
          </a:p>
          <a:p>
            <a:r>
              <a:rPr lang="en-US" baseline="0" dirty="0" smtClean="0"/>
              <a:t>NEXT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Outline tab contains the text in the placeholders</a:t>
            </a:r>
            <a:r>
              <a:rPr lang="en-US" baseline="0" dirty="0" smtClean="0"/>
              <a:t> on each slide.</a:t>
            </a:r>
            <a:endParaRPr lang="en-US" dirty="0"/>
          </a:p>
        </p:txBody>
      </p:sp>
      <p:sp>
        <p:nvSpPr>
          <p:cNvPr id="4" name="Slide Number Placeholder 3"/>
          <p:cNvSpPr>
            <a:spLocks noGrp="1"/>
          </p:cNvSpPr>
          <p:nvPr>
            <p:ph type="sldNum" sz="quarter" idx="10"/>
          </p:nvPr>
        </p:nvSpPr>
        <p:spPr/>
        <p:txBody>
          <a:bodyPr/>
          <a:lstStyle/>
          <a:p>
            <a:fld id="{7CA9EFC9-A95B-4E8B-8923-49D916EBE64C}"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rgbClr val="FFFF00"/>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rgbClr val="FFFF00"/>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816864"/>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400" b="1" cap="none" baseline="0" dirty="0">
                <a:ln w="635">
                  <a:noFill/>
                </a:ln>
                <a:solidFill>
                  <a:srgbClr val="FFFF00"/>
                </a:solidFill>
                <a:effectLst>
                  <a:outerShdw blurRad="38100" dist="25400" dir="5400000" algn="tl" rotWithShape="0">
                    <a:srgbClr val="000000">
                      <a:alpha val="43000"/>
                    </a:srgbClr>
                  </a:outerShdw>
                </a:effectLst>
                <a:latin typeface="+mj-lt"/>
                <a:ea typeface="+mj-ea"/>
                <a:cs typeface="+mj-cs"/>
              </a:defRPr>
            </a:lvl1pPr>
          </a:lstStyle>
          <a:p>
            <a:r>
              <a:rPr kumimoji="0" lang="en-US" dirty="0" smtClean="0"/>
              <a:t>Click to edit Master title style</a:t>
            </a:r>
            <a:endParaRPr kumimoji="0" lang="en-US" dirty="0"/>
          </a:p>
        </p:txBody>
      </p:sp>
      <p:sp>
        <p:nvSpPr>
          <p:cNvPr id="3" name="Text Placeholder 2"/>
          <p:cNvSpPr>
            <a:spLocks noGrp="1"/>
          </p:cNvSpPr>
          <p:nvPr>
            <p:ph type="body" idx="1"/>
          </p:nvPr>
        </p:nvSpPr>
        <p:spPr>
          <a:xfrm>
            <a:off x="533400" y="2438400"/>
            <a:ext cx="7772400" cy="1509712"/>
          </a:xfrm>
        </p:spPr>
        <p:txBody>
          <a:bodyPr lIns="45720" rIns="45720" anchor="t">
            <a:normAutofit/>
          </a:bodyPr>
          <a:lstStyle>
            <a:lvl1pPr marL="0" indent="0">
              <a:buNone/>
              <a:defRPr sz="2800">
                <a:solidFill>
                  <a:srgbClr val="FFFF00"/>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dirty="0" smtClean="0"/>
              <a:t>Click to edit Master text styles</a:t>
            </a:r>
          </a:p>
        </p:txBody>
      </p:sp>
      <p:sp>
        <p:nvSpPr>
          <p:cNvPr id="4" name="Date Placeholder 3"/>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1">
                <a:ln>
                  <a:noFill/>
                </a:ln>
                <a:solidFill>
                  <a:srgbClr val="FFFF00"/>
                </a:solidFill>
                <a:effectLst/>
                <a:latin typeface="+mj-lt"/>
                <a:ea typeface="+mj-ea"/>
                <a:cs typeface="+mj-cs"/>
              </a:defRPr>
            </a:lvl1pPr>
          </a:lstStyle>
          <a:p>
            <a:r>
              <a:rPr kumimoji="0" lang="en-US" dirty="0" smtClean="0"/>
              <a:t>Click to edit Master title style</a:t>
            </a:r>
            <a:endParaRPr kumimoji="0" lang="en-US" dirty="0"/>
          </a:p>
        </p:txBody>
      </p:sp>
      <p:sp>
        <p:nvSpPr>
          <p:cNvPr id="3" name="Date Placeholder 2"/>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1">
                <a:ln>
                  <a:noFill/>
                </a:ln>
                <a:solidFill>
                  <a:srgbClr val="FFFF00"/>
                </a:solidFill>
                <a:effectLst/>
                <a:latin typeface="+mj-lt"/>
                <a:ea typeface="+mj-ea"/>
                <a:cs typeface="+mj-cs"/>
              </a:defRPr>
            </a:lvl1pPr>
          </a:lstStyle>
          <a:p>
            <a:r>
              <a:rPr kumimoji="0" lang="en-US" dirty="0" smtClean="0"/>
              <a:t>Click to edit Master title style</a:t>
            </a:r>
            <a:endParaRPr kumimoji="0" lang="en-US" dirty="0"/>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b="1"/>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buFont typeface="Wingdings" pitchFamily="2" charset="2"/>
              <a:buChar char="q"/>
              <a:defRPr sz="2800" b="1"/>
            </a:lvl1pPr>
            <a:lvl2pPr>
              <a:defRPr sz="2600" b="1"/>
            </a:lvl2pPr>
            <a:lvl3pPr>
              <a:buFont typeface="Wingdings 2" pitchFamily="18" charset="2"/>
              <a:buChar char=""/>
              <a:defRPr sz="2400" b="1"/>
            </a:lvl3pPr>
            <a:lvl4pPr>
              <a:buFont typeface="Courier New" pitchFamily="49" charset="0"/>
              <a:buChar char="o"/>
              <a:defRPr sz="2000" b="1"/>
            </a:lvl4pPr>
            <a:lvl5pPr>
              <a:buFont typeface="Wingdings 2" pitchFamily="18" charset="2"/>
              <a:buChar char=""/>
              <a:defRPr sz="1800" b="1"/>
            </a:lvl5pPr>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5" name="Date Placeholder 4"/>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B12C1432-9DB1-4424-850C-33A989EBD382}"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17B3D4A-3BBD-42DE-B6A5-2EFB82FB9DE8}" type="datetimeFigureOut">
              <a:rPr lang="en-US" smtClean="0"/>
              <a:pPr/>
              <a:t>2/11/2010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B12C1432-9DB1-4424-850C-33A989EBD382}"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609600"/>
            <a:ext cx="8229600" cy="762000"/>
          </a:xfrm>
          <a:prstGeom prst="rect">
            <a:avLst/>
          </a:prstGeom>
        </p:spPr>
        <p:txBody>
          <a:bodyPr vert="horz" lIns="0" rIns="0" bIns="0" anchor="b">
            <a:noAutofit/>
          </a:bodyPr>
          <a:lstStyle/>
          <a:p>
            <a:r>
              <a:rPr kumimoji="0" lang="en-US" dirty="0" smtClean="0"/>
              <a:t>Click to edit Master title style</a:t>
            </a:r>
            <a:endParaRPr kumimoji="0" lang="en-US" dirty="0"/>
          </a:p>
        </p:txBody>
      </p:sp>
      <p:sp>
        <p:nvSpPr>
          <p:cNvPr id="30" name="Text Placeholder 29"/>
          <p:cNvSpPr>
            <a:spLocks noGrp="1"/>
          </p:cNvSpPr>
          <p:nvPr>
            <p:ph type="body" idx="1"/>
          </p:nvPr>
        </p:nvSpPr>
        <p:spPr>
          <a:xfrm>
            <a:off x="533400" y="1600200"/>
            <a:ext cx="8229600" cy="4389120"/>
          </a:xfrm>
          <a:prstGeom prst="rect">
            <a:avLst/>
          </a:prstGeom>
        </p:spPr>
        <p:txBody>
          <a:bodyPr vert="horz">
            <a:normAutofit/>
          </a:bodyPr>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17B3D4A-3BBD-42DE-B6A5-2EFB82FB9DE8}" type="datetimeFigureOut">
              <a:rPr lang="en-US" smtClean="0"/>
              <a:pPr/>
              <a:t>2/11/2010</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ctr"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2C1432-9DB1-4424-850C-33A989EBD382}"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800" b="1" kern="1200">
          <a:ln>
            <a:noFill/>
          </a:ln>
          <a:solidFill>
            <a:srgbClr val="FFFF00"/>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b="1" kern="1200">
          <a:solidFill>
            <a:srgbClr val="FFFF00"/>
          </a:solidFill>
          <a:latin typeface="Calibri" pitchFamily="34" charset="0"/>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b="1" kern="1200">
          <a:solidFill>
            <a:srgbClr val="FFFF00"/>
          </a:solidFill>
          <a:latin typeface="Calibri" pitchFamily="34" charset="0"/>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b="1" kern="1200">
          <a:solidFill>
            <a:srgbClr val="FFFF00"/>
          </a:solidFill>
          <a:latin typeface="Calibri" pitchFamily="34" charset="0"/>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b="1" kern="1200">
          <a:solidFill>
            <a:srgbClr val="FFFF00"/>
          </a:solidFill>
          <a:latin typeface="Calibri" pitchFamily="34" charset="0"/>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b="1" kern="1200">
          <a:solidFill>
            <a:srgbClr val="FFFF00"/>
          </a:solidFill>
          <a:latin typeface="Calibri" pitchFamily="34" charset="0"/>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3" Type="http://schemas.openxmlformats.org/officeDocument/2006/relationships/hyperlink" Target="http://powerpoint-for-teachers.wikispaces.com/"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6.xml"/><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0.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1.xml"/><Relationship Id="rId1" Type="http://schemas.openxmlformats.org/officeDocument/2006/relationships/slideLayout" Target="../slideLayouts/slideLayout7.xml"/><Relationship Id="rId5" Type="http://schemas.openxmlformats.org/officeDocument/2006/relationships/image" Target="../media/image31.png"/><Relationship Id="rId4" Type="http://schemas.openxmlformats.org/officeDocument/2006/relationships/image" Target="../media/image30.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7.xml"/><Relationship Id="rId1" Type="http://schemas.openxmlformats.org/officeDocument/2006/relationships/slideLayout" Target="../slideLayouts/slideLayout8.xml"/></Relationships>
</file>

<file path=ppt/slides/_rels/slide4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hyperlink" Target="http://powerpoint-for-teachers.wikispaces.com/" TargetMode="External"/><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FFFF00"/>
                </a:solidFill>
              </a:rPr>
              <a:t>PowerPoint for Teachers</a:t>
            </a:r>
            <a:endParaRPr lang="en-US" dirty="0">
              <a:solidFill>
                <a:srgbClr val="FFFF00"/>
              </a:solidFill>
            </a:endParaRPr>
          </a:p>
        </p:txBody>
      </p:sp>
      <p:sp>
        <p:nvSpPr>
          <p:cNvPr id="3" name="Subtitle 2"/>
          <p:cNvSpPr>
            <a:spLocks noGrp="1"/>
          </p:cNvSpPr>
          <p:nvPr>
            <p:ph type="subTitle" idx="1"/>
          </p:nvPr>
        </p:nvSpPr>
        <p:spPr/>
        <p:txBody>
          <a:bodyPr/>
          <a:lstStyle/>
          <a:p>
            <a:r>
              <a:rPr lang="en-US" dirty="0" smtClean="0"/>
              <a:t>The Basics</a:t>
            </a:r>
          </a:p>
          <a:p>
            <a:r>
              <a:rPr lang="en-US" dirty="0" smtClean="0"/>
              <a:t>Day One</a:t>
            </a:r>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44" name="Group 43"/>
          <p:cNvGrpSpPr/>
          <p:nvPr/>
        </p:nvGrpSpPr>
        <p:grpSpPr>
          <a:xfrm>
            <a:off x="0" y="1143000"/>
            <a:ext cx="9144000" cy="2275820"/>
            <a:chOff x="0" y="1143000"/>
            <a:chExt cx="9144000" cy="2275820"/>
          </a:xfrm>
        </p:grpSpPr>
        <p:grpSp>
          <p:nvGrpSpPr>
            <p:cNvPr id="2" name="Group 7"/>
            <p:cNvGrpSpPr/>
            <p:nvPr/>
          </p:nvGrpSpPr>
          <p:grpSpPr>
            <a:xfrm>
              <a:off x="0" y="1143000"/>
              <a:ext cx="9144000" cy="2275820"/>
              <a:chOff x="0" y="1143000"/>
              <a:chExt cx="9144000" cy="2275820"/>
            </a:xfrm>
          </p:grpSpPr>
          <p:sp>
            <p:nvSpPr>
              <p:cNvPr id="6" name="Rectangle 5"/>
              <p:cNvSpPr/>
              <p:nvPr/>
            </p:nvSpPr>
            <p:spPr>
              <a:xfrm>
                <a:off x="0" y="1143000"/>
                <a:ext cx="9144000" cy="1066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p:nvSpPr>
            <p:spPr>
              <a:xfrm>
                <a:off x="3657600" y="2895600"/>
                <a:ext cx="1600200" cy="52322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800" b="1" dirty="0" smtClean="0">
                    <a:solidFill>
                      <a:srgbClr val="FF0000"/>
                    </a:solidFill>
                  </a:rPr>
                  <a:t>Ribbon</a:t>
                </a:r>
                <a:endParaRPr lang="en-US" sz="2800" b="1" dirty="0">
                  <a:solidFill>
                    <a:srgbClr val="FF0000"/>
                  </a:solidFill>
                </a:endParaRPr>
              </a:p>
            </p:txBody>
          </p:sp>
        </p:grpSp>
        <p:cxnSp>
          <p:nvCxnSpPr>
            <p:cNvPr id="43" name="Straight Arrow Connector 42"/>
            <p:cNvCxnSpPr>
              <a:stCxn id="7" idx="0"/>
            </p:cNvCxnSpPr>
            <p:nvPr/>
          </p:nvCxnSpPr>
          <p:spPr>
            <a:xfrm rot="16200000" flipV="1">
              <a:off x="3905250" y="2343150"/>
              <a:ext cx="914400" cy="1905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1752600" y="228600"/>
            <a:ext cx="5486400" cy="769441"/>
          </a:xfrm>
          <a:prstGeom prst="rect">
            <a:avLst/>
          </a:prstGeom>
          <a:noFill/>
        </p:spPr>
        <p:txBody>
          <a:bodyPr wrap="square" rtlCol="0">
            <a:spAutoFit/>
          </a:bodyPr>
          <a:lstStyle/>
          <a:p>
            <a:pPr algn="ctr"/>
            <a:r>
              <a:rPr lang="en-US" sz="4400" b="1" dirty="0" smtClean="0">
                <a:solidFill>
                  <a:srgbClr val="FFFF00"/>
                </a:solidFill>
              </a:rPr>
              <a:t>Ribbon</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47" name="Group 46"/>
          <p:cNvGrpSpPr/>
          <p:nvPr/>
        </p:nvGrpSpPr>
        <p:grpSpPr>
          <a:xfrm>
            <a:off x="228600" y="1371600"/>
            <a:ext cx="2514600" cy="1713131"/>
            <a:chOff x="228600" y="1371600"/>
            <a:chExt cx="2514600" cy="1713131"/>
          </a:xfrm>
        </p:grpSpPr>
        <p:sp>
          <p:nvSpPr>
            <p:cNvPr id="9" name="Rectangle 8"/>
            <p:cNvSpPr/>
            <p:nvPr/>
          </p:nvSpPr>
          <p:spPr>
            <a:xfrm>
              <a:off x="1447800" y="2438400"/>
              <a:ext cx="1295400" cy="6463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b="1" dirty="0" smtClean="0">
                  <a:solidFill>
                    <a:srgbClr val="FF0000"/>
                  </a:solidFill>
                </a:rPr>
                <a:t>Office </a:t>
              </a:r>
            </a:p>
            <a:p>
              <a:pPr algn="ctr"/>
              <a:r>
                <a:rPr lang="en-US" b="1" dirty="0" smtClean="0">
                  <a:solidFill>
                    <a:srgbClr val="FF0000"/>
                  </a:solidFill>
                </a:rPr>
                <a:t>Button</a:t>
              </a:r>
              <a:endParaRPr lang="en-US" b="1" dirty="0">
                <a:solidFill>
                  <a:srgbClr val="FF0000"/>
                </a:solidFill>
              </a:endParaRPr>
            </a:p>
          </p:txBody>
        </p:sp>
        <p:cxnSp>
          <p:nvCxnSpPr>
            <p:cNvPr id="46" name="Straight Arrow Connector 45"/>
            <p:cNvCxnSpPr>
              <a:stCxn id="9" idx="0"/>
            </p:cNvCxnSpPr>
            <p:nvPr/>
          </p:nvCxnSpPr>
          <p:spPr>
            <a:xfrm rot="16200000" flipV="1">
              <a:off x="628650" y="971550"/>
              <a:ext cx="1066800" cy="18669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9" name="TextBox 48"/>
          <p:cNvSpPr txBox="1"/>
          <p:nvPr/>
        </p:nvSpPr>
        <p:spPr>
          <a:xfrm>
            <a:off x="1752600" y="228600"/>
            <a:ext cx="5486400" cy="769441"/>
          </a:xfrm>
          <a:prstGeom prst="rect">
            <a:avLst/>
          </a:prstGeom>
          <a:noFill/>
        </p:spPr>
        <p:txBody>
          <a:bodyPr wrap="square" rtlCol="0">
            <a:spAutoFit/>
          </a:bodyPr>
          <a:lstStyle/>
          <a:p>
            <a:pPr algn="ctr"/>
            <a:r>
              <a:rPr lang="en-US" sz="4400" b="1" dirty="0" smtClean="0">
                <a:solidFill>
                  <a:srgbClr val="FFFF00"/>
                </a:solidFill>
              </a:rPr>
              <a:t>Office Button</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3" cstate="print"/>
          <a:srcRect/>
          <a:stretch>
            <a:fillRect/>
          </a:stretch>
        </p:blipFill>
        <p:spPr bwMode="auto">
          <a:xfrm>
            <a:off x="0" y="1219200"/>
            <a:ext cx="9144000" cy="5715000"/>
          </a:xfrm>
          <a:prstGeom prst="rect">
            <a:avLst/>
          </a:prstGeom>
          <a:noFill/>
          <a:ln w="9525">
            <a:noFill/>
            <a:miter lim="800000"/>
            <a:headEnd/>
            <a:tailEnd/>
          </a:ln>
        </p:spPr>
      </p:pic>
      <p:grpSp>
        <p:nvGrpSpPr>
          <p:cNvPr id="6" name="Group 5"/>
          <p:cNvGrpSpPr/>
          <p:nvPr/>
        </p:nvGrpSpPr>
        <p:grpSpPr>
          <a:xfrm>
            <a:off x="0" y="476935"/>
            <a:ext cx="1295400" cy="894665"/>
            <a:chOff x="0" y="476935"/>
            <a:chExt cx="1295400" cy="894665"/>
          </a:xfrm>
        </p:grpSpPr>
        <p:sp>
          <p:nvSpPr>
            <p:cNvPr id="7" name="Rectangle 6"/>
            <p:cNvSpPr/>
            <p:nvPr/>
          </p:nvSpPr>
          <p:spPr>
            <a:xfrm>
              <a:off x="0" y="476935"/>
              <a:ext cx="1295400" cy="6463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b="1" dirty="0" smtClean="0">
                  <a:solidFill>
                    <a:srgbClr val="FF0000"/>
                  </a:solidFill>
                </a:rPr>
                <a:t>Office </a:t>
              </a:r>
            </a:p>
            <a:p>
              <a:pPr algn="ctr"/>
              <a:r>
                <a:rPr lang="en-US" b="1" dirty="0" smtClean="0">
                  <a:solidFill>
                    <a:srgbClr val="FF0000"/>
                  </a:solidFill>
                </a:rPr>
                <a:t>Button</a:t>
              </a:r>
              <a:endParaRPr lang="en-US" b="1" dirty="0">
                <a:solidFill>
                  <a:srgbClr val="FF0000"/>
                </a:solidFill>
              </a:endParaRPr>
            </a:p>
          </p:txBody>
        </p:sp>
        <p:cxnSp>
          <p:nvCxnSpPr>
            <p:cNvPr id="8" name="Elbow Connector 7"/>
            <p:cNvCxnSpPr/>
            <p:nvPr/>
          </p:nvCxnSpPr>
          <p:spPr>
            <a:xfrm rot="10800000" flipV="1">
              <a:off x="304799" y="1143000"/>
              <a:ext cx="381000" cy="228600"/>
            </a:xfrm>
            <a:prstGeom prst="bent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4" name="Group 15"/>
          <p:cNvGrpSpPr/>
          <p:nvPr/>
        </p:nvGrpSpPr>
        <p:grpSpPr>
          <a:xfrm>
            <a:off x="1066800" y="1219201"/>
            <a:ext cx="5105400" cy="2152709"/>
            <a:chOff x="-228600" y="-581054"/>
            <a:chExt cx="5105400" cy="2152709"/>
          </a:xfrm>
        </p:grpSpPr>
        <p:sp>
          <p:nvSpPr>
            <p:cNvPr id="13" name="Rectangle 12"/>
            <p:cNvSpPr/>
            <p:nvPr/>
          </p:nvSpPr>
          <p:spPr>
            <a:xfrm>
              <a:off x="1828800" y="1171545"/>
              <a:ext cx="3048000" cy="40011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000" b="1" dirty="0" smtClean="0">
                  <a:solidFill>
                    <a:srgbClr val="FF0000"/>
                  </a:solidFill>
                </a:rPr>
                <a:t>Quick Access Toolbar</a:t>
              </a:r>
              <a:endParaRPr lang="en-US" sz="2000" b="1" dirty="0">
                <a:solidFill>
                  <a:srgbClr val="FF0000"/>
                </a:solidFill>
              </a:endParaRPr>
            </a:p>
          </p:txBody>
        </p:sp>
        <p:cxnSp>
          <p:nvCxnSpPr>
            <p:cNvPr id="15" name="Straight Arrow Connector 14"/>
            <p:cNvCxnSpPr>
              <a:stCxn id="13" idx="1"/>
            </p:cNvCxnSpPr>
            <p:nvPr/>
          </p:nvCxnSpPr>
          <p:spPr>
            <a:xfrm rot="10800000">
              <a:off x="-228600" y="-581054"/>
              <a:ext cx="2057400" cy="1952655"/>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Quick Access Toolbar</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sp>
        <p:nvSpPr>
          <p:cNvPr id="7" name="TextBox 6"/>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Quick Access Toolbar</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sp>
        <p:nvSpPr>
          <p:cNvPr id="7" name="TextBox 6"/>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Quick Access Toolbar</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sp>
        <p:nvSpPr>
          <p:cNvPr id="7" name="TextBox 6"/>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Quick Access Toolbar</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43" name="Group 42"/>
          <p:cNvGrpSpPr/>
          <p:nvPr/>
        </p:nvGrpSpPr>
        <p:grpSpPr>
          <a:xfrm>
            <a:off x="304800" y="1295400"/>
            <a:ext cx="5334000" cy="1969532"/>
            <a:chOff x="304800" y="1295400"/>
            <a:chExt cx="5334000" cy="1969532"/>
          </a:xfrm>
        </p:grpSpPr>
        <p:sp>
          <p:nvSpPr>
            <p:cNvPr id="18" name="Rectangle 17"/>
            <p:cNvSpPr/>
            <p:nvPr/>
          </p:nvSpPr>
          <p:spPr>
            <a:xfrm>
              <a:off x="4343400" y="2895600"/>
              <a:ext cx="1295400" cy="369332"/>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b="1" dirty="0" smtClean="0">
                  <a:solidFill>
                    <a:srgbClr val="FF0000"/>
                  </a:solidFill>
                </a:rPr>
                <a:t>Tabs</a:t>
              </a:r>
              <a:endParaRPr lang="en-US" b="1" dirty="0">
                <a:solidFill>
                  <a:srgbClr val="FF0000"/>
                </a:solidFill>
              </a:endParaRPr>
            </a:p>
          </p:txBody>
        </p:sp>
        <p:sp>
          <p:nvSpPr>
            <p:cNvPr id="21" name="Oval 20"/>
            <p:cNvSpPr/>
            <p:nvPr/>
          </p:nvSpPr>
          <p:spPr>
            <a:xfrm>
              <a:off x="304800" y="1295400"/>
              <a:ext cx="3429000" cy="2286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23" name="Straight Arrow Connector 22"/>
            <p:cNvCxnSpPr>
              <a:stCxn id="18" idx="1"/>
              <a:endCxn id="21" idx="6"/>
            </p:cNvCxnSpPr>
            <p:nvPr/>
          </p:nvCxnSpPr>
          <p:spPr>
            <a:xfrm rot="10800000">
              <a:off x="3733800" y="1409700"/>
              <a:ext cx="609600" cy="167056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4" name="TextBox 43"/>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Tabs</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57704" y="1676400"/>
            <a:ext cx="9010096" cy="1447800"/>
          </a:xfrm>
          <a:prstGeom prst="rect">
            <a:avLst/>
          </a:prstGeom>
          <a:noFill/>
          <a:ln w="9525">
            <a:noFill/>
            <a:miter lim="800000"/>
            <a:headEnd/>
            <a:tailEnd/>
          </a:ln>
        </p:spPr>
      </p:pic>
      <p:sp>
        <p:nvSpPr>
          <p:cNvPr id="8" name="TextBox 7"/>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Insert Tab</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TextBox 6"/>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Design Tab</a:t>
            </a:r>
            <a:endParaRPr lang="en-US" sz="4400" b="1" dirty="0">
              <a:solidFill>
                <a:srgbClr val="FFFF00"/>
              </a:solidFill>
            </a:endParaRPr>
          </a:p>
        </p:txBody>
      </p:sp>
      <p:pic>
        <p:nvPicPr>
          <p:cNvPr id="3074" name="Picture 2"/>
          <p:cNvPicPr>
            <a:picLocks noChangeAspect="1" noChangeArrowheads="1"/>
          </p:cNvPicPr>
          <p:nvPr/>
        </p:nvPicPr>
        <p:blipFill>
          <a:blip r:embed="rId2" cstate="print"/>
          <a:srcRect/>
          <a:stretch>
            <a:fillRect/>
          </a:stretch>
        </p:blipFill>
        <p:spPr bwMode="auto">
          <a:xfrm>
            <a:off x="4763" y="1524000"/>
            <a:ext cx="9134475" cy="1019175"/>
          </a:xfrm>
          <a:prstGeom prst="rect">
            <a:avLst/>
          </a:prstGeom>
          <a:noFill/>
          <a:ln w="9525">
            <a:noFill/>
            <a:miter lim="800000"/>
            <a:headEnd/>
            <a:tailEnd/>
          </a:ln>
        </p:spPr>
      </p:pic>
      <p:grpSp>
        <p:nvGrpSpPr>
          <p:cNvPr id="22" name="Group 21"/>
          <p:cNvGrpSpPr/>
          <p:nvPr/>
        </p:nvGrpSpPr>
        <p:grpSpPr>
          <a:xfrm>
            <a:off x="457200" y="2438400"/>
            <a:ext cx="1828800" cy="1915160"/>
            <a:chOff x="457200" y="2438400"/>
            <a:chExt cx="1828800" cy="1915160"/>
          </a:xfrm>
        </p:grpSpPr>
        <p:pic>
          <p:nvPicPr>
            <p:cNvPr id="3075" name="Picture 3"/>
            <p:cNvPicPr>
              <a:picLocks noChangeAspect="1" noChangeArrowheads="1"/>
            </p:cNvPicPr>
            <p:nvPr/>
          </p:nvPicPr>
          <p:blipFill>
            <a:blip r:embed="rId3" cstate="print"/>
            <a:srcRect/>
            <a:stretch>
              <a:fillRect/>
            </a:stretch>
          </p:blipFill>
          <p:spPr bwMode="auto">
            <a:xfrm>
              <a:off x="457200" y="2971800"/>
              <a:ext cx="1828800" cy="1381760"/>
            </a:xfrm>
            <a:prstGeom prst="rect">
              <a:avLst/>
            </a:prstGeom>
            <a:noFill/>
            <a:ln w="9525">
              <a:noFill/>
              <a:miter lim="800000"/>
              <a:headEnd/>
              <a:tailEnd/>
            </a:ln>
          </p:spPr>
        </p:pic>
        <p:cxnSp>
          <p:nvCxnSpPr>
            <p:cNvPr id="15" name="Straight Arrow Connector 14"/>
            <p:cNvCxnSpPr>
              <a:endCxn id="3075" idx="0"/>
            </p:cNvCxnSpPr>
            <p:nvPr/>
          </p:nvCxnSpPr>
          <p:spPr>
            <a:xfrm>
              <a:off x="762000" y="2438400"/>
              <a:ext cx="609600" cy="5334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3" name="Group 22"/>
          <p:cNvGrpSpPr/>
          <p:nvPr/>
        </p:nvGrpSpPr>
        <p:grpSpPr>
          <a:xfrm>
            <a:off x="2436796" y="2514600"/>
            <a:ext cx="2440004" cy="1828800"/>
            <a:chOff x="2436796" y="2514600"/>
            <a:chExt cx="2440004" cy="1828800"/>
          </a:xfrm>
        </p:grpSpPr>
        <p:pic>
          <p:nvPicPr>
            <p:cNvPr id="3076" name="Picture 4"/>
            <p:cNvPicPr>
              <a:picLocks noChangeAspect="1" noChangeArrowheads="1"/>
            </p:cNvPicPr>
            <p:nvPr/>
          </p:nvPicPr>
          <p:blipFill>
            <a:blip r:embed="rId4" cstate="print"/>
            <a:srcRect/>
            <a:stretch>
              <a:fillRect/>
            </a:stretch>
          </p:blipFill>
          <p:spPr bwMode="auto">
            <a:xfrm>
              <a:off x="2436796" y="2971800"/>
              <a:ext cx="2440004" cy="1371600"/>
            </a:xfrm>
            <a:prstGeom prst="rect">
              <a:avLst/>
            </a:prstGeom>
            <a:noFill/>
            <a:ln w="9525">
              <a:noFill/>
              <a:miter lim="800000"/>
              <a:headEnd/>
              <a:tailEnd/>
            </a:ln>
          </p:spPr>
        </p:pic>
        <p:cxnSp>
          <p:nvCxnSpPr>
            <p:cNvPr id="16" name="Straight Arrow Connector 15"/>
            <p:cNvCxnSpPr>
              <a:endCxn id="3076" idx="0"/>
            </p:cNvCxnSpPr>
            <p:nvPr/>
          </p:nvCxnSpPr>
          <p:spPr>
            <a:xfrm rot="10800000" flipV="1">
              <a:off x="3656798" y="2514600"/>
              <a:ext cx="686602" cy="457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4" name="Group 23"/>
          <p:cNvGrpSpPr/>
          <p:nvPr/>
        </p:nvGrpSpPr>
        <p:grpSpPr>
          <a:xfrm>
            <a:off x="5029200" y="2362200"/>
            <a:ext cx="2286802" cy="1981200"/>
            <a:chOff x="5029200" y="2362200"/>
            <a:chExt cx="2286802" cy="1981200"/>
          </a:xfrm>
        </p:grpSpPr>
        <p:pic>
          <p:nvPicPr>
            <p:cNvPr id="3077" name="Picture 5"/>
            <p:cNvPicPr>
              <a:picLocks noChangeAspect="1" noChangeArrowheads="1"/>
            </p:cNvPicPr>
            <p:nvPr/>
          </p:nvPicPr>
          <p:blipFill>
            <a:blip r:embed="rId5" cstate="print"/>
            <a:srcRect/>
            <a:stretch>
              <a:fillRect/>
            </a:stretch>
          </p:blipFill>
          <p:spPr bwMode="auto">
            <a:xfrm>
              <a:off x="5029200" y="2971800"/>
              <a:ext cx="1322024" cy="1371600"/>
            </a:xfrm>
            <a:prstGeom prst="rect">
              <a:avLst/>
            </a:prstGeom>
            <a:noFill/>
            <a:ln w="9525">
              <a:noFill/>
              <a:miter lim="800000"/>
              <a:headEnd/>
              <a:tailEnd/>
            </a:ln>
          </p:spPr>
        </p:pic>
        <p:cxnSp>
          <p:nvCxnSpPr>
            <p:cNvPr id="18" name="Straight Arrow Connector 17"/>
            <p:cNvCxnSpPr>
              <a:endCxn id="3077" idx="0"/>
            </p:cNvCxnSpPr>
            <p:nvPr/>
          </p:nvCxnSpPr>
          <p:spPr>
            <a:xfrm rot="10800000" flipV="1">
              <a:off x="5690212" y="2362200"/>
              <a:ext cx="1625790" cy="609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5" name="Group 24"/>
          <p:cNvGrpSpPr/>
          <p:nvPr/>
        </p:nvGrpSpPr>
        <p:grpSpPr>
          <a:xfrm>
            <a:off x="6477000" y="2514600"/>
            <a:ext cx="2553511" cy="1828800"/>
            <a:chOff x="6477000" y="2514600"/>
            <a:chExt cx="2553511" cy="1828800"/>
          </a:xfrm>
        </p:grpSpPr>
        <p:pic>
          <p:nvPicPr>
            <p:cNvPr id="3078" name="Picture 6"/>
            <p:cNvPicPr>
              <a:picLocks noChangeAspect="1" noChangeArrowheads="1"/>
            </p:cNvPicPr>
            <p:nvPr/>
          </p:nvPicPr>
          <p:blipFill>
            <a:blip r:embed="rId6" cstate="print"/>
            <a:srcRect/>
            <a:stretch>
              <a:fillRect/>
            </a:stretch>
          </p:blipFill>
          <p:spPr bwMode="auto">
            <a:xfrm>
              <a:off x="6477000" y="2971800"/>
              <a:ext cx="2553511" cy="1371600"/>
            </a:xfrm>
            <a:prstGeom prst="rect">
              <a:avLst/>
            </a:prstGeom>
            <a:noFill/>
            <a:ln w="9525">
              <a:noFill/>
              <a:miter lim="800000"/>
              <a:headEnd/>
              <a:tailEnd/>
            </a:ln>
          </p:spPr>
        </p:pic>
        <p:cxnSp>
          <p:nvCxnSpPr>
            <p:cNvPr id="20" name="Straight Arrow Connector 19"/>
            <p:cNvCxnSpPr>
              <a:endCxn id="3078" idx="0"/>
            </p:cNvCxnSpPr>
            <p:nvPr/>
          </p:nvCxnSpPr>
          <p:spPr>
            <a:xfrm rot="10800000" flipV="1">
              <a:off x="7753756" y="2514600"/>
              <a:ext cx="577634" cy="4572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2438400"/>
            <a:ext cx="7315200" cy="461665"/>
          </a:xfrm>
          <a:prstGeom prst="rect">
            <a:avLst/>
          </a:prstGeom>
          <a:noFill/>
        </p:spPr>
        <p:txBody>
          <a:bodyPr wrap="square" rtlCol="0">
            <a:spAutoFit/>
          </a:bodyPr>
          <a:lstStyle/>
          <a:p>
            <a:r>
              <a:rPr lang="en-US" sz="2400" b="1" dirty="0" smtClean="0">
                <a:hlinkClick r:id="rId3"/>
              </a:rPr>
              <a:t>http://powerpoint-for-teachers.wikispaces.com/</a:t>
            </a:r>
            <a:endParaRPr lang="en-US" sz="2400" b="1"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 name="TextBox 10"/>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Animation Tab</a:t>
            </a:r>
            <a:endParaRPr lang="en-US" sz="4400" b="1" dirty="0">
              <a:solidFill>
                <a:srgbClr val="FFFF00"/>
              </a:solidFill>
            </a:endParaRPr>
          </a:p>
        </p:txBody>
      </p:sp>
      <p:pic>
        <p:nvPicPr>
          <p:cNvPr id="4099" name="Picture 3"/>
          <p:cNvPicPr>
            <a:picLocks noChangeAspect="1" noChangeArrowheads="1"/>
          </p:cNvPicPr>
          <p:nvPr/>
        </p:nvPicPr>
        <p:blipFill>
          <a:blip r:embed="rId2" cstate="print"/>
          <a:srcRect/>
          <a:stretch>
            <a:fillRect/>
          </a:stretch>
        </p:blipFill>
        <p:spPr bwMode="auto">
          <a:xfrm>
            <a:off x="3048000" y="1447800"/>
            <a:ext cx="3048000" cy="1216882"/>
          </a:xfrm>
          <a:prstGeom prst="rect">
            <a:avLst/>
          </a:prstGeom>
          <a:noFill/>
          <a:ln w="9525">
            <a:noFill/>
            <a:miter lim="800000"/>
            <a:headEnd/>
            <a:tailEnd/>
          </a:ln>
        </p:spPr>
      </p:pic>
      <p:pic>
        <p:nvPicPr>
          <p:cNvPr id="4100" name="Picture 4"/>
          <p:cNvPicPr>
            <a:picLocks noChangeAspect="1" noChangeArrowheads="1"/>
          </p:cNvPicPr>
          <p:nvPr/>
        </p:nvPicPr>
        <p:blipFill>
          <a:blip r:embed="rId3" cstate="print"/>
          <a:srcRect/>
          <a:stretch>
            <a:fillRect/>
          </a:stretch>
        </p:blipFill>
        <p:spPr bwMode="auto">
          <a:xfrm>
            <a:off x="2667000" y="3105150"/>
            <a:ext cx="3823145" cy="1162050"/>
          </a:xfrm>
          <a:prstGeom prst="rect">
            <a:avLst/>
          </a:prstGeom>
          <a:noFill/>
          <a:ln w="9525">
            <a:noFill/>
            <a:miter lim="800000"/>
            <a:headEnd/>
            <a:tailEnd/>
          </a:ln>
        </p:spPr>
      </p:pic>
      <p:pic>
        <p:nvPicPr>
          <p:cNvPr id="4101" name="Picture 5"/>
          <p:cNvPicPr>
            <a:picLocks noChangeAspect="1" noChangeArrowheads="1"/>
          </p:cNvPicPr>
          <p:nvPr/>
        </p:nvPicPr>
        <p:blipFill>
          <a:blip r:embed="rId4" cstate="print"/>
          <a:srcRect/>
          <a:stretch>
            <a:fillRect/>
          </a:stretch>
        </p:blipFill>
        <p:spPr bwMode="auto">
          <a:xfrm>
            <a:off x="2057400" y="4714875"/>
            <a:ext cx="5312773" cy="1228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4" name="Group 3"/>
          <p:cNvGrpSpPr/>
          <p:nvPr/>
        </p:nvGrpSpPr>
        <p:grpSpPr>
          <a:xfrm>
            <a:off x="1447800" y="431513"/>
            <a:ext cx="3352800" cy="940087"/>
            <a:chOff x="838200" y="431513"/>
            <a:chExt cx="3352800" cy="940087"/>
          </a:xfrm>
        </p:grpSpPr>
        <p:sp>
          <p:nvSpPr>
            <p:cNvPr id="5" name="Rectangle 4"/>
            <p:cNvSpPr/>
            <p:nvPr/>
          </p:nvSpPr>
          <p:spPr>
            <a:xfrm>
              <a:off x="838200" y="431513"/>
              <a:ext cx="3352800" cy="584775"/>
            </a:xfrm>
            <a:prstGeom prst="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b="1" dirty="0" smtClean="0">
                  <a:solidFill>
                    <a:srgbClr val="FF0000"/>
                  </a:solidFill>
                </a:rPr>
                <a:t>Slide Show Tab</a:t>
              </a:r>
              <a:endParaRPr lang="en-US" sz="3200" b="1" dirty="0">
                <a:solidFill>
                  <a:srgbClr val="FF0000"/>
                </a:solidFill>
              </a:endParaRPr>
            </a:p>
          </p:txBody>
        </p:sp>
        <p:cxnSp>
          <p:nvCxnSpPr>
            <p:cNvPr id="6" name="Straight Arrow Connector 5"/>
            <p:cNvCxnSpPr>
              <a:stCxn id="5" idx="2"/>
            </p:cNvCxnSpPr>
            <p:nvPr/>
          </p:nvCxnSpPr>
          <p:spPr>
            <a:xfrm rot="5400000">
              <a:off x="2184544" y="1041544"/>
              <a:ext cx="355312"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a:ln w="9525">
            <a:noFill/>
            <a:miter lim="800000"/>
            <a:headEnd/>
            <a:tailEnd/>
          </a:ln>
        </p:spPr>
      </p:pic>
      <p:grpSp>
        <p:nvGrpSpPr>
          <p:cNvPr id="4" name="Group 3"/>
          <p:cNvGrpSpPr/>
          <p:nvPr/>
        </p:nvGrpSpPr>
        <p:grpSpPr>
          <a:xfrm>
            <a:off x="1981200" y="431513"/>
            <a:ext cx="3352800" cy="940087"/>
            <a:chOff x="838200" y="431513"/>
            <a:chExt cx="3352800" cy="940087"/>
          </a:xfrm>
        </p:grpSpPr>
        <p:sp>
          <p:nvSpPr>
            <p:cNvPr id="5" name="Rectangle 4"/>
            <p:cNvSpPr/>
            <p:nvPr/>
          </p:nvSpPr>
          <p:spPr>
            <a:xfrm>
              <a:off x="838200" y="431513"/>
              <a:ext cx="3352800" cy="584775"/>
            </a:xfrm>
            <a:prstGeom prst="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b="1" dirty="0" smtClean="0">
                  <a:solidFill>
                    <a:srgbClr val="FF0000"/>
                  </a:solidFill>
                </a:rPr>
                <a:t>Review Tab</a:t>
              </a:r>
              <a:endParaRPr lang="en-US" sz="3200" b="1" dirty="0">
                <a:solidFill>
                  <a:srgbClr val="FF0000"/>
                </a:solidFill>
              </a:endParaRPr>
            </a:p>
          </p:txBody>
        </p:sp>
        <p:cxnSp>
          <p:nvCxnSpPr>
            <p:cNvPr id="6" name="Straight Arrow Connector 5"/>
            <p:cNvCxnSpPr>
              <a:stCxn id="5" idx="2"/>
            </p:cNvCxnSpPr>
            <p:nvPr/>
          </p:nvCxnSpPr>
          <p:spPr>
            <a:xfrm rot="5400000">
              <a:off x="2184544" y="1041544"/>
              <a:ext cx="355312"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cstate="print"/>
          <a:srcRect/>
          <a:stretch>
            <a:fillRect/>
          </a:stretch>
        </p:blipFill>
        <p:spPr bwMode="auto">
          <a:xfrm>
            <a:off x="0" y="1219200"/>
            <a:ext cx="9144000" cy="5715000"/>
          </a:xfrm>
          <a:prstGeom prst="rect">
            <a:avLst/>
          </a:prstGeom>
          <a:noFill/>
          <a:ln w="9525">
            <a:noFill/>
            <a:miter lim="800000"/>
            <a:headEnd/>
            <a:tailEnd/>
          </a:ln>
        </p:spPr>
      </p:pic>
      <p:grpSp>
        <p:nvGrpSpPr>
          <p:cNvPr id="4" name="Group 3"/>
          <p:cNvGrpSpPr/>
          <p:nvPr/>
        </p:nvGrpSpPr>
        <p:grpSpPr>
          <a:xfrm>
            <a:off x="2286000" y="507713"/>
            <a:ext cx="3352800" cy="940087"/>
            <a:chOff x="838200" y="431513"/>
            <a:chExt cx="3352800" cy="940087"/>
          </a:xfrm>
        </p:grpSpPr>
        <p:sp>
          <p:nvSpPr>
            <p:cNvPr id="5" name="Rectangle 4"/>
            <p:cNvSpPr/>
            <p:nvPr/>
          </p:nvSpPr>
          <p:spPr>
            <a:xfrm>
              <a:off x="838200" y="431513"/>
              <a:ext cx="3352800" cy="584775"/>
            </a:xfrm>
            <a:prstGeom prst="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b="1" dirty="0" smtClean="0">
                  <a:solidFill>
                    <a:srgbClr val="FF0000"/>
                  </a:solidFill>
                </a:rPr>
                <a:t>View Tab</a:t>
              </a:r>
              <a:endParaRPr lang="en-US" sz="3200" b="1" dirty="0">
                <a:solidFill>
                  <a:srgbClr val="FF0000"/>
                </a:solidFill>
              </a:endParaRPr>
            </a:p>
          </p:txBody>
        </p:sp>
        <p:cxnSp>
          <p:nvCxnSpPr>
            <p:cNvPr id="6" name="Straight Arrow Connector 5"/>
            <p:cNvCxnSpPr>
              <a:stCxn id="5" idx="2"/>
            </p:cNvCxnSpPr>
            <p:nvPr/>
          </p:nvCxnSpPr>
          <p:spPr>
            <a:xfrm rot="5400000">
              <a:off x="2184544" y="1041544"/>
              <a:ext cx="355312" cy="3048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16" name="Group 45"/>
          <p:cNvGrpSpPr/>
          <p:nvPr/>
        </p:nvGrpSpPr>
        <p:grpSpPr>
          <a:xfrm>
            <a:off x="3962400" y="2057400"/>
            <a:ext cx="1524000" cy="1406099"/>
            <a:chOff x="3962400" y="1676400"/>
            <a:chExt cx="1524000" cy="1406099"/>
          </a:xfrm>
        </p:grpSpPr>
        <p:sp>
          <p:nvSpPr>
            <p:cNvPr id="42" name="Rectangle 41"/>
            <p:cNvSpPr/>
            <p:nvPr/>
          </p:nvSpPr>
          <p:spPr>
            <a:xfrm>
              <a:off x="3962400" y="2620834"/>
              <a:ext cx="1524000" cy="4616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400" b="1" dirty="0" smtClean="0">
                  <a:solidFill>
                    <a:srgbClr val="FF0000"/>
                  </a:solidFill>
                </a:rPr>
                <a:t>Group</a:t>
              </a:r>
              <a:endParaRPr lang="en-US" sz="2400" b="1" dirty="0">
                <a:solidFill>
                  <a:srgbClr val="FF0000"/>
                </a:solidFill>
              </a:endParaRPr>
            </a:p>
          </p:txBody>
        </p:sp>
        <p:cxnSp>
          <p:nvCxnSpPr>
            <p:cNvPr id="45" name="Straight Arrow Connector 44"/>
            <p:cNvCxnSpPr>
              <a:stCxn id="42" idx="0"/>
            </p:cNvCxnSpPr>
            <p:nvPr/>
          </p:nvCxnSpPr>
          <p:spPr>
            <a:xfrm rot="16200000" flipV="1">
              <a:off x="4175983" y="2072417"/>
              <a:ext cx="944434" cy="152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Command Groups</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17" name="Group 50"/>
          <p:cNvGrpSpPr/>
          <p:nvPr/>
        </p:nvGrpSpPr>
        <p:grpSpPr>
          <a:xfrm>
            <a:off x="3581400" y="2057401"/>
            <a:ext cx="3886200" cy="1821596"/>
            <a:chOff x="5171440" y="1154254"/>
            <a:chExt cx="3972560" cy="1962743"/>
          </a:xfrm>
        </p:grpSpPr>
        <p:sp>
          <p:nvSpPr>
            <p:cNvPr id="48" name="Rectangle 47"/>
            <p:cNvSpPr/>
            <p:nvPr/>
          </p:nvSpPr>
          <p:spPr>
            <a:xfrm>
              <a:off x="7086600" y="2286000"/>
              <a:ext cx="2057400" cy="8309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2400" b="1" dirty="0" smtClean="0">
                  <a:solidFill>
                    <a:srgbClr val="FF0000"/>
                  </a:solidFill>
                </a:rPr>
                <a:t>Dialog Box Launcher</a:t>
              </a:r>
              <a:endParaRPr lang="en-US" sz="2400" b="1" dirty="0">
                <a:solidFill>
                  <a:srgbClr val="FF0000"/>
                </a:solidFill>
              </a:endParaRPr>
            </a:p>
          </p:txBody>
        </p:sp>
        <p:cxnSp>
          <p:nvCxnSpPr>
            <p:cNvPr id="50" name="Straight Arrow Connector 49"/>
            <p:cNvCxnSpPr>
              <a:stCxn id="48" idx="1"/>
            </p:cNvCxnSpPr>
            <p:nvPr/>
          </p:nvCxnSpPr>
          <p:spPr>
            <a:xfrm rot="10800000">
              <a:off x="5171440" y="1154254"/>
              <a:ext cx="1915160" cy="1547247"/>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3" name="TextBox 42"/>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Dialog Box Launcher</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19" name="Group 53"/>
          <p:cNvGrpSpPr/>
          <p:nvPr/>
        </p:nvGrpSpPr>
        <p:grpSpPr>
          <a:xfrm>
            <a:off x="2362200" y="2057400"/>
            <a:ext cx="4400550" cy="3629025"/>
            <a:chOff x="2362200" y="1981200"/>
            <a:chExt cx="4400550" cy="3629025"/>
          </a:xfrm>
        </p:grpSpPr>
        <p:pic>
          <p:nvPicPr>
            <p:cNvPr id="2051" name="Picture 3"/>
            <p:cNvPicPr>
              <a:picLocks noChangeAspect="1" noChangeArrowheads="1"/>
            </p:cNvPicPr>
            <p:nvPr/>
          </p:nvPicPr>
          <p:blipFill>
            <a:blip r:embed="rId4" cstate="print"/>
            <a:srcRect/>
            <a:stretch>
              <a:fillRect/>
            </a:stretch>
          </p:blipFill>
          <p:spPr bwMode="auto">
            <a:xfrm>
              <a:off x="2362200" y="2667000"/>
              <a:ext cx="4400550" cy="2943225"/>
            </a:xfrm>
            <a:prstGeom prst="rect">
              <a:avLst/>
            </a:prstGeom>
            <a:noFill/>
            <a:ln w="9525">
              <a:noFill/>
              <a:miter lim="800000"/>
              <a:headEnd/>
              <a:tailEnd/>
            </a:ln>
          </p:spPr>
        </p:pic>
        <p:cxnSp>
          <p:nvCxnSpPr>
            <p:cNvPr id="53" name="Straight Arrow Connector 52"/>
            <p:cNvCxnSpPr/>
            <p:nvPr/>
          </p:nvCxnSpPr>
          <p:spPr>
            <a:xfrm rot="5400000">
              <a:off x="5219700" y="2324100"/>
              <a:ext cx="838200" cy="152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4" name="TextBox 43"/>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Paragraph Dialog Box</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1143000"/>
            <a:ext cx="9144000" cy="5715000"/>
          </a:xfrm>
          <a:prstGeom prst="rect">
            <a:avLst/>
          </a:prstGeom>
          <a:noFill/>
          <a:ln w="9525">
            <a:noFill/>
            <a:miter lim="800000"/>
            <a:headEnd/>
            <a:tailEnd/>
          </a:ln>
        </p:spPr>
      </p:pic>
      <p:cxnSp>
        <p:nvCxnSpPr>
          <p:cNvPr id="5" name="Straight Arrow Connector 4"/>
          <p:cNvCxnSpPr/>
          <p:nvPr/>
        </p:nvCxnSpPr>
        <p:spPr>
          <a:xfrm rot="16200000" flipH="1">
            <a:off x="3238500" y="2400300"/>
            <a:ext cx="914400" cy="228600"/>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 name="TextBox 3"/>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Font Dialog Box</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10" name="Group 32"/>
          <p:cNvGrpSpPr/>
          <p:nvPr/>
        </p:nvGrpSpPr>
        <p:grpSpPr>
          <a:xfrm>
            <a:off x="7696200" y="5410200"/>
            <a:ext cx="1066800" cy="1107131"/>
            <a:chOff x="7848600" y="5446068"/>
            <a:chExt cx="1066800" cy="1107131"/>
          </a:xfrm>
        </p:grpSpPr>
        <p:sp>
          <p:nvSpPr>
            <p:cNvPr id="30" name="Rectangle 29"/>
            <p:cNvSpPr/>
            <p:nvPr/>
          </p:nvSpPr>
          <p:spPr>
            <a:xfrm>
              <a:off x="7848600" y="5446068"/>
              <a:ext cx="1066800" cy="4616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400" b="1" dirty="0" smtClean="0">
                  <a:solidFill>
                    <a:srgbClr val="FF0000"/>
                  </a:solidFill>
                </a:rPr>
                <a:t>Zoom</a:t>
              </a:r>
              <a:endParaRPr lang="en-US" sz="2400" b="1" dirty="0">
                <a:solidFill>
                  <a:srgbClr val="FF0000"/>
                </a:solidFill>
              </a:endParaRPr>
            </a:p>
          </p:txBody>
        </p:sp>
        <p:cxnSp>
          <p:nvCxnSpPr>
            <p:cNvPr id="32" name="Straight Arrow Connector 31"/>
            <p:cNvCxnSpPr>
              <a:stCxn id="30" idx="2"/>
            </p:cNvCxnSpPr>
            <p:nvPr/>
          </p:nvCxnSpPr>
          <p:spPr>
            <a:xfrm rot="16200000" flipH="1">
              <a:off x="8097367" y="6192366"/>
              <a:ext cx="645467" cy="762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1600200" y="152400"/>
            <a:ext cx="5943600" cy="769441"/>
          </a:xfrm>
          <a:prstGeom prst="rect">
            <a:avLst/>
          </a:prstGeom>
          <a:noFill/>
        </p:spPr>
        <p:txBody>
          <a:bodyPr wrap="square" rtlCol="0">
            <a:spAutoFit/>
          </a:bodyPr>
          <a:lstStyle/>
          <a:p>
            <a:pPr algn="ctr"/>
            <a:r>
              <a:rPr lang="en-US" sz="4400" b="1" dirty="0" smtClean="0">
                <a:solidFill>
                  <a:srgbClr val="FFFF00"/>
                </a:solidFill>
              </a:rPr>
              <a:t>Zoom Bar</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14" name="Group 40"/>
          <p:cNvGrpSpPr/>
          <p:nvPr/>
        </p:nvGrpSpPr>
        <p:grpSpPr>
          <a:xfrm>
            <a:off x="7543803" y="5029200"/>
            <a:ext cx="1371597" cy="1447801"/>
            <a:chOff x="6324603" y="5522268"/>
            <a:chExt cx="1371597" cy="1447801"/>
          </a:xfrm>
        </p:grpSpPr>
        <p:sp>
          <p:nvSpPr>
            <p:cNvPr id="34" name="Rectangle 33"/>
            <p:cNvSpPr/>
            <p:nvPr/>
          </p:nvSpPr>
          <p:spPr>
            <a:xfrm>
              <a:off x="6553200" y="5522268"/>
              <a:ext cx="1143000" cy="4616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400" b="1" dirty="0" smtClean="0">
                  <a:solidFill>
                    <a:srgbClr val="FF0000"/>
                  </a:solidFill>
                </a:rPr>
                <a:t>View</a:t>
              </a:r>
              <a:endParaRPr lang="en-US" sz="2400" b="1" dirty="0">
                <a:solidFill>
                  <a:srgbClr val="FF0000"/>
                </a:solidFill>
              </a:endParaRPr>
            </a:p>
          </p:txBody>
        </p:sp>
        <p:cxnSp>
          <p:nvCxnSpPr>
            <p:cNvPr id="40" name="Straight Arrow Connector 39"/>
            <p:cNvCxnSpPr>
              <a:stCxn id="34" idx="2"/>
            </p:cNvCxnSpPr>
            <p:nvPr/>
          </p:nvCxnSpPr>
          <p:spPr>
            <a:xfrm rot="5400000">
              <a:off x="6231583" y="6076952"/>
              <a:ext cx="986137" cy="800098"/>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20" name="Group 38"/>
          <p:cNvGrpSpPr/>
          <p:nvPr/>
        </p:nvGrpSpPr>
        <p:grpSpPr>
          <a:xfrm>
            <a:off x="6096000" y="5029200"/>
            <a:ext cx="1371600" cy="1447800"/>
            <a:chOff x="6324600" y="4953000"/>
            <a:chExt cx="1371600" cy="1447800"/>
          </a:xfrm>
        </p:grpSpPr>
        <p:pic>
          <p:nvPicPr>
            <p:cNvPr id="2050" name="Picture 2"/>
            <p:cNvPicPr>
              <a:picLocks noChangeAspect="1" noChangeArrowheads="1"/>
            </p:cNvPicPr>
            <p:nvPr/>
          </p:nvPicPr>
          <p:blipFill>
            <a:blip r:embed="rId4" cstate="print"/>
            <a:srcRect/>
            <a:stretch>
              <a:fillRect/>
            </a:stretch>
          </p:blipFill>
          <p:spPr bwMode="auto">
            <a:xfrm>
              <a:off x="6324600" y="4953000"/>
              <a:ext cx="1295400" cy="580030"/>
            </a:xfrm>
            <a:prstGeom prst="rect">
              <a:avLst/>
            </a:prstGeom>
            <a:noFill/>
            <a:ln w="9525">
              <a:noFill/>
              <a:miter lim="800000"/>
              <a:headEnd/>
              <a:tailEnd/>
            </a:ln>
          </p:spPr>
        </p:pic>
        <p:cxnSp>
          <p:nvCxnSpPr>
            <p:cNvPr id="36" name="Straight Arrow Connector 35"/>
            <p:cNvCxnSpPr>
              <a:stCxn id="2050" idx="2"/>
            </p:cNvCxnSpPr>
            <p:nvPr/>
          </p:nvCxnSpPr>
          <p:spPr>
            <a:xfrm rot="16200000" flipH="1">
              <a:off x="6900365" y="5604965"/>
              <a:ext cx="867770" cy="7239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4" name="TextBox 43"/>
          <p:cNvSpPr txBox="1"/>
          <p:nvPr/>
        </p:nvSpPr>
        <p:spPr>
          <a:xfrm>
            <a:off x="1600200" y="228600"/>
            <a:ext cx="5943600" cy="769441"/>
          </a:xfrm>
          <a:prstGeom prst="rect">
            <a:avLst/>
          </a:prstGeom>
          <a:noFill/>
        </p:spPr>
        <p:txBody>
          <a:bodyPr wrap="square" rtlCol="0">
            <a:spAutoFit/>
          </a:bodyPr>
          <a:lstStyle/>
          <a:p>
            <a:pPr algn="ctr"/>
            <a:r>
              <a:rPr lang="en-US" sz="4400" b="1" dirty="0" smtClean="0">
                <a:solidFill>
                  <a:srgbClr val="FFFF00"/>
                </a:solidFill>
              </a:rPr>
              <a:t>View Selection Box</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743712"/>
          </a:xfrm>
        </p:spPr>
        <p:txBody>
          <a:bodyPr>
            <a:normAutofit fontScale="90000"/>
          </a:bodyPr>
          <a:lstStyle/>
          <a:p>
            <a:r>
              <a:rPr lang="en-US" dirty="0" smtClean="0">
                <a:solidFill>
                  <a:srgbClr val="FFFF00"/>
                </a:solidFill>
              </a:rPr>
              <a:t>Objectives – </a:t>
            </a:r>
            <a:r>
              <a:rPr lang="en-US" sz="5300" dirty="0" smtClean="0">
                <a:solidFill>
                  <a:srgbClr val="FFFF00"/>
                </a:solidFill>
              </a:rPr>
              <a:t>Basic Course</a:t>
            </a:r>
            <a:endParaRPr lang="en-US" sz="5300" dirty="0">
              <a:solidFill>
                <a:srgbClr val="FFFF00"/>
              </a:solidFill>
            </a:endParaRPr>
          </a:p>
        </p:txBody>
      </p:sp>
      <p:sp>
        <p:nvSpPr>
          <p:cNvPr id="4" name="TextBox 3"/>
          <p:cNvSpPr txBox="1"/>
          <p:nvPr/>
        </p:nvSpPr>
        <p:spPr>
          <a:xfrm>
            <a:off x="1066800" y="1676401"/>
            <a:ext cx="7315200" cy="5478423"/>
          </a:xfrm>
          <a:prstGeom prst="rect">
            <a:avLst/>
          </a:prstGeom>
          <a:noFill/>
        </p:spPr>
        <p:txBody>
          <a:bodyPr wrap="square" rtlCol="0">
            <a:spAutoFit/>
          </a:bodyPr>
          <a:lstStyle/>
          <a:p>
            <a:pPr>
              <a:lnSpc>
                <a:spcPct val="150000"/>
              </a:lnSpc>
              <a:buFont typeface="Wingdings" pitchFamily="2" charset="2"/>
              <a:buChar char="q"/>
            </a:pPr>
            <a:r>
              <a:rPr lang="en-US" sz="2800" b="1" dirty="0">
                <a:solidFill>
                  <a:srgbClr val="FFFF00"/>
                </a:solidFill>
                <a:latin typeface="Calibri" pitchFamily="34" charset="0"/>
              </a:rPr>
              <a:t> </a:t>
            </a:r>
            <a:r>
              <a:rPr lang="en-US" sz="2800" b="1" dirty="0" smtClean="0">
                <a:solidFill>
                  <a:srgbClr val="FFFF00"/>
                </a:solidFill>
                <a:latin typeface="Calibri" pitchFamily="34" charset="0"/>
              </a:rPr>
              <a:t> Slide Master</a:t>
            </a:r>
          </a:p>
          <a:p>
            <a:pPr lvl="1">
              <a:lnSpc>
                <a:spcPct val="150000"/>
              </a:lnSpc>
              <a:buFont typeface="Wingdings" pitchFamily="2" charset="2"/>
              <a:buChar char="Ø"/>
            </a:pPr>
            <a:r>
              <a:rPr lang="en-US" sz="2800" b="1" dirty="0">
                <a:solidFill>
                  <a:srgbClr val="FFFF00"/>
                </a:solidFill>
                <a:latin typeface="Calibri" pitchFamily="34" charset="0"/>
              </a:rPr>
              <a:t> </a:t>
            </a:r>
            <a:r>
              <a:rPr lang="en-US" sz="2800" b="1" dirty="0" smtClean="0">
                <a:solidFill>
                  <a:srgbClr val="FFFF00"/>
                </a:solidFill>
                <a:latin typeface="Calibri" pitchFamily="34" charset="0"/>
              </a:rPr>
              <a:t>Themes</a:t>
            </a:r>
          </a:p>
          <a:p>
            <a:pPr lvl="1">
              <a:lnSpc>
                <a:spcPct val="150000"/>
              </a:lnSpc>
              <a:buFont typeface="Wingdings" pitchFamily="2" charset="2"/>
              <a:buChar char="Ø"/>
            </a:pPr>
            <a:r>
              <a:rPr lang="en-US" sz="2800" b="1" dirty="0" smtClean="0">
                <a:solidFill>
                  <a:srgbClr val="FFFF00"/>
                </a:solidFill>
                <a:latin typeface="Calibri" pitchFamily="34" charset="0"/>
              </a:rPr>
              <a:t>  Backgrounds</a:t>
            </a:r>
          </a:p>
          <a:p>
            <a:pPr lvl="1">
              <a:lnSpc>
                <a:spcPct val="150000"/>
              </a:lnSpc>
              <a:buFont typeface="Wingdings" pitchFamily="2" charset="2"/>
              <a:buChar char="Ø"/>
            </a:pPr>
            <a:r>
              <a:rPr lang="en-US" sz="2800" b="1" dirty="0" smtClean="0">
                <a:solidFill>
                  <a:srgbClr val="FFFF00"/>
                </a:solidFill>
                <a:latin typeface="Calibri" pitchFamily="34" charset="0"/>
              </a:rPr>
              <a:t>  Fonts</a:t>
            </a:r>
          </a:p>
          <a:p>
            <a:pPr lvl="1">
              <a:lnSpc>
                <a:spcPct val="150000"/>
              </a:lnSpc>
              <a:buFont typeface="Wingdings" pitchFamily="2" charset="2"/>
              <a:buChar char="Ø"/>
            </a:pPr>
            <a:r>
              <a:rPr lang="en-US" sz="2800" b="1" dirty="0">
                <a:solidFill>
                  <a:srgbClr val="FFFF00"/>
                </a:solidFill>
                <a:latin typeface="Calibri" pitchFamily="34" charset="0"/>
              </a:rPr>
              <a:t> </a:t>
            </a:r>
            <a:r>
              <a:rPr lang="en-US" sz="2800" b="1" dirty="0" smtClean="0">
                <a:solidFill>
                  <a:srgbClr val="FFFF00"/>
                </a:solidFill>
                <a:latin typeface="Calibri" pitchFamily="34" charset="0"/>
              </a:rPr>
              <a:t> Color Schemes</a:t>
            </a:r>
          </a:p>
          <a:p>
            <a:pPr>
              <a:lnSpc>
                <a:spcPct val="150000"/>
              </a:lnSpc>
              <a:buFont typeface="Wingdings" pitchFamily="2" charset="2"/>
              <a:buChar char="q"/>
            </a:pPr>
            <a:r>
              <a:rPr lang="en-US" sz="2800" b="1" dirty="0">
                <a:solidFill>
                  <a:srgbClr val="FFFF00"/>
                </a:solidFill>
                <a:latin typeface="Calibri" pitchFamily="34" charset="0"/>
              </a:rPr>
              <a:t> </a:t>
            </a:r>
            <a:r>
              <a:rPr lang="en-US" sz="2800" b="1" dirty="0" smtClean="0">
                <a:solidFill>
                  <a:srgbClr val="FFFF00"/>
                </a:solidFill>
                <a:latin typeface="Calibri" pitchFamily="34" charset="0"/>
              </a:rPr>
              <a:t> Adding Text</a:t>
            </a:r>
          </a:p>
          <a:p>
            <a:pPr>
              <a:lnSpc>
                <a:spcPct val="150000"/>
              </a:lnSpc>
              <a:buFont typeface="Wingdings" pitchFamily="2" charset="2"/>
              <a:buChar char="q"/>
            </a:pPr>
            <a:r>
              <a:rPr lang="en-US" sz="2800" b="1" dirty="0">
                <a:solidFill>
                  <a:srgbClr val="FFFF00"/>
                </a:solidFill>
                <a:latin typeface="Calibri" pitchFamily="34" charset="0"/>
              </a:rPr>
              <a:t> </a:t>
            </a:r>
            <a:r>
              <a:rPr lang="en-US" sz="2800" b="1" dirty="0" smtClean="0">
                <a:solidFill>
                  <a:srgbClr val="FFFF00"/>
                </a:solidFill>
                <a:latin typeface="Calibri" pitchFamily="34" charset="0"/>
              </a:rPr>
              <a:t> Adding Images</a:t>
            </a:r>
          </a:p>
          <a:p>
            <a:pPr>
              <a:lnSpc>
                <a:spcPct val="200000"/>
              </a:lnSpc>
              <a:buFont typeface="Wingdings" pitchFamily="2" charset="2"/>
              <a:buChar char="q"/>
            </a:pPr>
            <a:endParaRPr lang="en-US" sz="2800" b="1" dirty="0">
              <a:solidFill>
                <a:srgbClr val="FFFF00"/>
              </a:solidFill>
              <a:latin typeface="Calibri"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3" cstate="print"/>
          <a:srcRect/>
          <a:stretch>
            <a:fillRect/>
          </a:stretch>
        </p:blipFill>
        <p:spPr bwMode="auto">
          <a:xfrm>
            <a:off x="0" y="1219200"/>
            <a:ext cx="9144000" cy="5715000"/>
          </a:xfrm>
          <a:prstGeom prst="rect">
            <a:avLst/>
          </a:prstGeom>
          <a:noFill/>
          <a:ln w="9525">
            <a:noFill/>
            <a:miter lim="800000"/>
            <a:headEnd/>
            <a:tailEnd/>
          </a:ln>
        </p:spPr>
      </p:pic>
      <p:sp>
        <p:nvSpPr>
          <p:cNvPr id="8" name="Rectangle 7"/>
          <p:cNvSpPr/>
          <p:nvPr/>
        </p:nvSpPr>
        <p:spPr>
          <a:xfrm>
            <a:off x="2819400" y="469612"/>
            <a:ext cx="3810000" cy="58477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b="1" dirty="0" smtClean="0">
                <a:solidFill>
                  <a:srgbClr val="FF0000"/>
                </a:solidFill>
              </a:rPr>
              <a:t>Slide Sorter View</a:t>
            </a:r>
            <a:endParaRPr lang="en-US" sz="3200" b="1" dirty="0">
              <a:solidFill>
                <a:srgbClr val="FF0000"/>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0352" y="1524000"/>
            <a:ext cx="7772400" cy="926592"/>
          </a:xfrm>
        </p:spPr>
        <p:txBody>
          <a:bodyPr/>
          <a:lstStyle/>
          <a:p>
            <a:r>
              <a:rPr lang="en-US" sz="6600" dirty="0" smtClean="0"/>
              <a:t>Getting Started</a:t>
            </a:r>
            <a:endParaRPr lang="en-US" sz="6600" dirty="0"/>
          </a:p>
        </p:txBody>
      </p:sp>
      <p:sp>
        <p:nvSpPr>
          <p:cNvPr id="3" name="Text Placeholder 2"/>
          <p:cNvSpPr>
            <a:spLocks noGrp="1"/>
          </p:cNvSpPr>
          <p:nvPr>
            <p:ph type="body" idx="1"/>
          </p:nvPr>
        </p:nvSpPr>
        <p:spPr>
          <a:xfrm>
            <a:off x="1524000" y="2909888"/>
            <a:ext cx="6778752" cy="3338512"/>
          </a:xfrm>
        </p:spPr>
        <p:txBody>
          <a:bodyPr>
            <a:normAutofit/>
          </a:bodyPr>
          <a:lstStyle/>
          <a:p>
            <a:r>
              <a:rPr lang="en-US" sz="3600" dirty="0" smtClean="0"/>
              <a:t>Templates</a:t>
            </a:r>
          </a:p>
          <a:p>
            <a:endParaRPr lang="en-US" sz="3600" dirty="0" smtClean="0"/>
          </a:p>
          <a:p>
            <a:r>
              <a:rPr lang="en-US" sz="3600" dirty="0" smtClean="0"/>
              <a:t>Themes</a:t>
            </a:r>
          </a:p>
          <a:p>
            <a:endParaRPr lang="en-US" sz="3600" dirty="0" smtClean="0"/>
          </a:p>
          <a:p>
            <a:r>
              <a:rPr lang="en-US" sz="3600" dirty="0" smtClean="0"/>
              <a:t>Slide Master</a:t>
            </a:r>
          </a:p>
          <a:p>
            <a:endParaRPr lang="en-US" sz="3600" dirty="0"/>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6" name="Group 5"/>
          <p:cNvGrpSpPr/>
          <p:nvPr/>
        </p:nvGrpSpPr>
        <p:grpSpPr>
          <a:xfrm>
            <a:off x="0" y="476935"/>
            <a:ext cx="1295400" cy="894665"/>
            <a:chOff x="0" y="476935"/>
            <a:chExt cx="1295400" cy="894665"/>
          </a:xfrm>
        </p:grpSpPr>
        <p:sp>
          <p:nvSpPr>
            <p:cNvPr id="7" name="Rectangle 6"/>
            <p:cNvSpPr/>
            <p:nvPr/>
          </p:nvSpPr>
          <p:spPr>
            <a:xfrm>
              <a:off x="0" y="476935"/>
              <a:ext cx="1295400" cy="6463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b="1" dirty="0" smtClean="0">
                  <a:solidFill>
                    <a:srgbClr val="FF0000"/>
                  </a:solidFill>
                </a:rPr>
                <a:t>Office </a:t>
              </a:r>
            </a:p>
            <a:p>
              <a:pPr algn="ctr"/>
              <a:r>
                <a:rPr lang="en-US" b="1" dirty="0" smtClean="0">
                  <a:solidFill>
                    <a:srgbClr val="FF0000"/>
                  </a:solidFill>
                </a:rPr>
                <a:t>Button</a:t>
              </a:r>
              <a:endParaRPr lang="en-US" b="1" dirty="0">
                <a:solidFill>
                  <a:srgbClr val="FF0000"/>
                </a:solidFill>
              </a:endParaRPr>
            </a:p>
          </p:txBody>
        </p:sp>
        <p:cxnSp>
          <p:nvCxnSpPr>
            <p:cNvPr id="8" name="Elbow Connector 7"/>
            <p:cNvCxnSpPr/>
            <p:nvPr/>
          </p:nvCxnSpPr>
          <p:spPr>
            <a:xfrm rot="10800000" flipV="1">
              <a:off x="304799" y="1143000"/>
              <a:ext cx="381000" cy="228600"/>
            </a:xfrm>
            <a:prstGeom prst="bent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9" name="TextBox 8"/>
          <p:cNvSpPr txBox="1"/>
          <p:nvPr/>
        </p:nvSpPr>
        <p:spPr>
          <a:xfrm>
            <a:off x="2057400" y="228600"/>
            <a:ext cx="5105400" cy="923330"/>
          </a:xfrm>
          <a:prstGeom prst="rect">
            <a:avLst/>
          </a:prstGeom>
          <a:noFill/>
        </p:spPr>
        <p:txBody>
          <a:bodyPr wrap="square" rtlCol="0">
            <a:spAutoFit/>
          </a:bodyPr>
          <a:lstStyle/>
          <a:p>
            <a:pPr algn="ctr"/>
            <a:r>
              <a:rPr lang="en-US" sz="5400" dirty="0" smtClean="0">
                <a:solidFill>
                  <a:srgbClr val="FFFF00"/>
                </a:solidFill>
              </a:rPr>
              <a:t>Templates</a:t>
            </a:r>
            <a:endParaRPr lang="en-US" sz="5400" dirty="0">
              <a:solidFill>
                <a:srgbClr val="FFFF0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5" name="Group 4"/>
          <p:cNvGrpSpPr/>
          <p:nvPr/>
        </p:nvGrpSpPr>
        <p:grpSpPr>
          <a:xfrm>
            <a:off x="0" y="476935"/>
            <a:ext cx="1295400" cy="894665"/>
            <a:chOff x="0" y="476935"/>
            <a:chExt cx="1295400" cy="894665"/>
          </a:xfrm>
        </p:grpSpPr>
        <p:sp>
          <p:nvSpPr>
            <p:cNvPr id="6" name="Rectangle 5"/>
            <p:cNvSpPr/>
            <p:nvPr/>
          </p:nvSpPr>
          <p:spPr>
            <a:xfrm>
              <a:off x="0" y="476935"/>
              <a:ext cx="1295400" cy="64633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b="1" dirty="0" smtClean="0">
                  <a:solidFill>
                    <a:srgbClr val="FF0000"/>
                  </a:solidFill>
                </a:rPr>
                <a:t>Office </a:t>
              </a:r>
            </a:p>
            <a:p>
              <a:pPr algn="ctr"/>
              <a:r>
                <a:rPr lang="en-US" b="1" dirty="0" smtClean="0">
                  <a:solidFill>
                    <a:srgbClr val="FF0000"/>
                  </a:solidFill>
                </a:rPr>
                <a:t>Button</a:t>
              </a:r>
              <a:endParaRPr lang="en-US" b="1" dirty="0">
                <a:solidFill>
                  <a:srgbClr val="FF0000"/>
                </a:solidFill>
              </a:endParaRPr>
            </a:p>
          </p:txBody>
        </p:sp>
        <p:cxnSp>
          <p:nvCxnSpPr>
            <p:cNvPr id="7" name="Elbow Connector 6"/>
            <p:cNvCxnSpPr/>
            <p:nvPr/>
          </p:nvCxnSpPr>
          <p:spPr>
            <a:xfrm rot="10800000" flipV="1">
              <a:off x="304799" y="1143000"/>
              <a:ext cx="381000" cy="228600"/>
            </a:xfrm>
            <a:prstGeom prst="bentConnector3">
              <a:avLst>
                <a:gd name="adj1" fmla="val 50000"/>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8" name="TextBox 7"/>
          <p:cNvSpPr txBox="1"/>
          <p:nvPr/>
        </p:nvSpPr>
        <p:spPr>
          <a:xfrm>
            <a:off x="2057400" y="228600"/>
            <a:ext cx="5105400" cy="923330"/>
          </a:xfrm>
          <a:prstGeom prst="rect">
            <a:avLst/>
          </a:prstGeom>
          <a:noFill/>
        </p:spPr>
        <p:txBody>
          <a:bodyPr wrap="square" rtlCol="0">
            <a:spAutoFit/>
          </a:bodyPr>
          <a:lstStyle/>
          <a:p>
            <a:pPr algn="ctr"/>
            <a:r>
              <a:rPr lang="en-US" sz="5400" dirty="0" smtClean="0">
                <a:solidFill>
                  <a:srgbClr val="FFFF00"/>
                </a:solidFill>
              </a:rPr>
              <a:t>Themes</a:t>
            </a:r>
            <a:endParaRPr lang="en-US" sz="5400" dirty="0">
              <a:solidFill>
                <a:srgbClr val="FFFF00"/>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123" name="Picture 3"/>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8" name="Group 3"/>
          <p:cNvGrpSpPr/>
          <p:nvPr/>
        </p:nvGrpSpPr>
        <p:grpSpPr>
          <a:xfrm>
            <a:off x="838200" y="431513"/>
            <a:ext cx="2895600" cy="940087"/>
            <a:chOff x="838200" y="431513"/>
            <a:chExt cx="2895600" cy="940087"/>
          </a:xfrm>
        </p:grpSpPr>
        <p:sp>
          <p:nvSpPr>
            <p:cNvPr id="9" name="Rectangle 8"/>
            <p:cNvSpPr/>
            <p:nvPr/>
          </p:nvSpPr>
          <p:spPr>
            <a:xfrm>
              <a:off x="838200" y="431513"/>
              <a:ext cx="2895600" cy="584775"/>
            </a:xfrm>
            <a:prstGeom prst="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3200" b="1" dirty="0" smtClean="0">
                  <a:solidFill>
                    <a:srgbClr val="FF0000"/>
                  </a:solidFill>
                </a:rPr>
                <a:t>Design Tab</a:t>
              </a:r>
              <a:endParaRPr lang="en-US" sz="3200" b="1" dirty="0">
                <a:solidFill>
                  <a:srgbClr val="FF0000"/>
                </a:solidFill>
              </a:endParaRPr>
            </a:p>
          </p:txBody>
        </p:sp>
        <p:cxnSp>
          <p:nvCxnSpPr>
            <p:cNvPr id="10" name="Straight Arrow Connector 9"/>
            <p:cNvCxnSpPr>
              <a:stCxn id="9" idx="2"/>
            </p:cNvCxnSpPr>
            <p:nvPr/>
          </p:nvCxnSpPr>
          <p:spPr>
            <a:xfrm rot="5400000">
              <a:off x="1765444" y="851044"/>
              <a:ext cx="355312" cy="6858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4" name="Group 13"/>
          <p:cNvGrpSpPr/>
          <p:nvPr/>
        </p:nvGrpSpPr>
        <p:grpSpPr>
          <a:xfrm>
            <a:off x="2057400" y="3505200"/>
            <a:ext cx="6788062" cy="1981200"/>
            <a:chOff x="2057400" y="3505200"/>
            <a:chExt cx="6788062" cy="1981200"/>
          </a:xfrm>
        </p:grpSpPr>
        <p:pic>
          <p:nvPicPr>
            <p:cNvPr id="5124" name="Picture 4"/>
            <p:cNvPicPr>
              <a:picLocks noChangeAspect="1" noChangeArrowheads="1"/>
            </p:cNvPicPr>
            <p:nvPr/>
          </p:nvPicPr>
          <p:blipFill>
            <a:blip r:embed="rId4" cstate="print"/>
            <a:srcRect/>
            <a:stretch>
              <a:fillRect/>
            </a:stretch>
          </p:blipFill>
          <p:spPr bwMode="auto">
            <a:xfrm>
              <a:off x="3809999" y="4114800"/>
              <a:ext cx="5035463" cy="1371600"/>
            </a:xfrm>
            <a:prstGeom prst="rect">
              <a:avLst/>
            </a:prstGeom>
            <a:noFill/>
            <a:ln w="9525">
              <a:noFill/>
              <a:miter lim="800000"/>
              <a:headEnd/>
              <a:tailEnd/>
            </a:ln>
          </p:spPr>
        </p:pic>
        <p:cxnSp>
          <p:nvCxnSpPr>
            <p:cNvPr id="13" name="Straight Arrow Connector 12"/>
            <p:cNvCxnSpPr/>
            <p:nvPr/>
          </p:nvCxnSpPr>
          <p:spPr>
            <a:xfrm>
              <a:off x="2057400" y="3505200"/>
              <a:ext cx="2057400" cy="8382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16" name="TextBox 15"/>
          <p:cNvSpPr txBox="1"/>
          <p:nvPr/>
        </p:nvSpPr>
        <p:spPr>
          <a:xfrm>
            <a:off x="2743200" y="228600"/>
            <a:ext cx="5105400" cy="923330"/>
          </a:xfrm>
          <a:prstGeom prst="rect">
            <a:avLst/>
          </a:prstGeom>
          <a:noFill/>
        </p:spPr>
        <p:txBody>
          <a:bodyPr wrap="square" rtlCol="0">
            <a:spAutoFit/>
          </a:bodyPr>
          <a:lstStyle/>
          <a:p>
            <a:pPr algn="ctr"/>
            <a:r>
              <a:rPr lang="en-US" sz="5400" dirty="0" smtClean="0">
                <a:solidFill>
                  <a:srgbClr val="FFFF00"/>
                </a:solidFill>
              </a:rPr>
              <a:t>Themes</a:t>
            </a:r>
            <a:endParaRPr lang="en-US" sz="5400" dirty="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sp>
        <p:nvSpPr>
          <p:cNvPr id="3" name="TextBox 2"/>
          <p:cNvSpPr txBox="1"/>
          <p:nvPr/>
        </p:nvSpPr>
        <p:spPr>
          <a:xfrm>
            <a:off x="2057400" y="228600"/>
            <a:ext cx="5105400" cy="923330"/>
          </a:xfrm>
          <a:prstGeom prst="rect">
            <a:avLst/>
          </a:prstGeom>
          <a:noFill/>
        </p:spPr>
        <p:txBody>
          <a:bodyPr wrap="square" rtlCol="0">
            <a:spAutoFit/>
          </a:bodyPr>
          <a:lstStyle/>
          <a:p>
            <a:pPr algn="ctr"/>
            <a:r>
              <a:rPr lang="en-US" sz="5400" dirty="0" smtClean="0">
                <a:solidFill>
                  <a:srgbClr val="FFFF00"/>
                </a:solidFill>
              </a:rPr>
              <a:t>Slide Master</a:t>
            </a:r>
            <a:endParaRPr lang="en-US" sz="5400" dirty="0">
              <a:solidFill>
                <a:srgbClr val="FFFF00"/>
              </a:solidFill>
            </a:endParaRPr>
          </a:p>
        </p:txBody>
      </p:sp>
      <p:grpSp>
        <p:nvGrpSpPr>
          <p:cNvPr id="7" name="Group 6"/>
          <p:cNvGrpSpPr/>
          <p:nvPr/>
        </p:nvGrpSpPr>
        <p:grpSpPr>
          <a:xfrm>
            <a:off x="1371600" y="1981200"/>
            <a:ext cx="1295400" cy="1253699"/>
            <a:chOff x="1371600" y="1981200"/>
            <a:chExt cx="1295400" cy="1253699"/>
          </a:xfrm>
        </p:grpSpPr>
        <p:sp>
          <p:nvSpPr>
            <p:cNvPr id="4" name="Rectangle 3"/>
            <p:cNvSpPr/>
            <p:nvPr/>
          </p:nvSpPr>
          <p:spPr>
            <a:xfrm>
              <a:off x="1371600" y="2403902"/>
              <a:ext cx="1295400" cy="83099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400" b="1" dirty="0" smtClean="0">
                  <a:solidFill>
                    <a:srgbClr val="FF0000"/>
                  </a:solidFill>
                </a:rPr>
                <a:t>Slide</a:t>
              </a:r>
            </a:p>
            <a:p>
              <a:pPr algn="ctr"/>
              <a:r>
                <a:rPr lang="en-US" sz="2400" b="1" dirty="0" smtClean="0">
                  <a:solidFill>
                    <a:srgbClr val="FF0000"/>
                  </a:solidFill>
                </a:rPr>
                <a:t>Master</a:t>
              </a:r>
              <a:endParaRPr lang="en-US" sz="2400" b="1" dirty="0">
                <a:solidFill>
                  <a:srgbClr val="FF0000"/>
                </a:solidFill>
              </a:endParaRPr>
            </a:p>
          </p:txBody>
        </p:sp>
        <p:cxnSp>
          <p:nvCxnSpPr>
            <p:cNvPr id="6" name="Straight Arrow Connector 5"/>
            <p:cNvCxnSpPr>
              <a:stCxn id="4" idx="0"/>
            </p:cNvCxnSpPr>
            <p:nvPr/>
          </p:nvCxnSpPr>
          <p:spPr>
            <a:xfrm rot="16200000" flipV="1">
              <a:off x="1560299" y="1944901"/>
              <a:ext cx="422702" cy="4953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8" name="Group 7"/>
          <p:cNvGrpSpPr/>
          <p:nvPr/>
        </p:nvGrpSpPr>
        <p:grpSpPr>
          <a:xfrm>
            <a:off x="3200400" y="1447802"/>
            <a:ext cx="3352800" cy="1575373"/>
            <a:chOff x="838200" y="-559085"/>
            <a:chExt cx="3352800" cy="1575373"/>
          </a:xfrm>
        </p:grpSpPr>
        <p:sp>
          <p:nvSpPr>
            <p:cNvPr id="9" name="Rectangle 8"/>
            <p:cNvSpPr/>
            <p:nvPr/>
          </p:nvSpPr>
          <p:spPr>
            <a:xfrm>
              <a:off x="838200" y="431513"/>
              <a:ext cx="3352800" cy="584775"/>
            </a:xfrm>
            <a:prstGeom prst="rect">
              <a:avLst/>
            </a:prstGeom>
            <a:noFill/>
            <a:ln w="539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3200" b="1" dirty="0" smtClean="0">
                  <a:solidFill>
                    <a:srgbClr val="FF0000"/>
                  </a:solidFill>
                </a:rPr>
                <a:t>View Tab</a:t>
              </a:r>
              <a:endParaRPr lang="en-US" sz="3200" b="1" dirty="0">
                <a:solidFill>
                  <a:srgbClr val="FF0000"/>
                </a:solidFill>
              </a:endParaRPr>
            </a:p>
          </p:txBody>
        </p:sp>
        <p:cxnSp>
          <p:nvCxnSpPr>
            <p:cNvPr id="10" name="Straight Arrow Connector 9"/>
            <p:cNvCxnSpPr>
              <a:stCxn id="9" idx="0"/>
            </p:cNvCxnSpPr>
            <p:nvPr/>
          </p:nvCxnSpPr>
          <p:spPr>
            <a:xfrm rot="16200000" flipV="1">
              <a:off x="1371601" y="-711486"/>
              <a:ext cx="990598" cy="1295400"/>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sp>
        <p:nvSpPr>
          <p:cNvPr id="4" name="TextBox 3"/>
          <p:cNvSpPr txBox="1"/>
          <p:nvPr/>
        </p:nvSpPr>
        <p:spPr>
          <a:xfrm>
            <a:off x="2057400" y="228600"/>
            <a:ext cx="5105400" cy="923330"/>
          </a:xfrm>
          <a:prstGeom prst="rect">
            <a:avLst/>
          </a:prstGeom>
          <a:noFill/>
        </p:spPr>
        <p:txBody>
          <a:bodyPr wrap="square" rtlCol="0">
            <a:spAutoFit/>
          </a:bodyPr>
          <a:lstStyle/>
          <a:p>
            <a:pPr algn="ctr"/>
            <a:r>
              <a:rPr lang="en-US" sz="5400" dirty="0" smtClean="0">
                <a:solidFill>
                  <a:srgbClr val="FFFF00"/>
                </a:solidFill>
              </a:rPr>
              <a:t>Slide Master</a:t>
            </a:r>
            <a:endParaRPr lang="en-US" sz="5400" dirty="0">
              <a:solidFill>
                <a:srgbClr val="FFFF00"/>
              </a:solidFill>
            </a:endParaRPr>
          </a:p>
        </p:txBody>
      </p:sp>
      <p:grpSp>
        <p:nvGrpSpPr>
          <p:cNvPr id="14" name="Group 13"/>
          <p:cNvGrpSpPr/>
          <p:nvPr/>
        </p:nvGrpSpPr>
        <p:grpSpPr>
          <a:xfrm>
            <a:off x="609600" y="0"/>
            <a:ext cx="1981200" cy="1371599"/>
            <a:chOff x="762000" y="1447800"/>
            <a:chExt cx="1981200" cy="1371599"/>
          </a:xfrm>
          <a:solidFill>
            <a:schemeClr val="accent1">
              <a:alpha val="70000"/>
            </a:schemeClr>
          </a:solidFill>
        </p:grpSpPr>
        <p:sp>
          <p:nvSpPr>
            <p:cNvPr id="15" name="Rectangle 14"/>
            <p:cNvSpPr/>
            <p:nvPr/>
          </p:nvSpPr>
          <p:spPr>
            <a:xfrm>
              <a:off x="1371600" y="1447800"/>
              <a:ext cx="1371600" cy="12003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400" b="1" dirty="0" smtClean="0">
                  <a:solidFill>
                    <a:srgbClr val="FF0000"/>
                  </a:solidFill>
                </a:rPr>
                <a:t>Slide Master Tab</a:t>
              </a:r>
              <a:endParaRPr lang="en-US" sz="2400" b="1" dirty="0">
                <a:solidFill>
                  <a:srgbClr val="FF0000"/>
                </a:solidFill>
              </a:endParaRPr>
            </a:p>
          </p:txBody>
        </p:sp>
        <p:cxnSp>
          <p:nvCxnSpPr>
            <p:cNvPr id="16" name="Straight Arrow Connector 15"/>
            <p:cNvCxnSpPr>
              <a:stCxn id="15" idx="1"/>
            </p:cNvCxnSpPr>
            <p:nvPr/>
          </p:nvCxnSpPr>
          <p:spPr>
            <a:xfrm rot="10800000" flipV="1">
              <a:off x="762000" y="2047964"/>
              <a:ext cx="609600" cy="771435"/>
            </a:xfrm>
            <a:prstGeom prst="straightConnector1">
              <a:avLst/>
            </a:prstGeom>
            <a:grpFill/>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9" name="Group 18"/>
          <p:cNvGrpSpPr/>
          <p:nvPr/>
        </p:nvGrpSpPr>
        <p:grpSpPr>
          <a:xfrm>
            <a:off x="914400" y="2209800"/>
            <a:ext cx="2057400" cy="4267200"/>
            <a:chOff x="1371600" y="2209800"/>
            <a:chExt cx="2057400" cy="4267200"/>
          </a:xfrm>
        </p:grpSpPr>
        <p:sp>
          <p:nvSpPr>
            <p:cNvPr id="17" name="Right Brace 16"/>
            <p:cNvSpPr/>
            <p:nvPr/>
          </p:nvSpPr>
          <p:spPr>
            <a:xfrm>
              <a:off x="1371600" y="2209800"/>
              <a:ext cx="533400" cy="4267200"/>
            </a:xfrm>
            <a:prstGeom prst="rightBrace">
              <a:avLst/>
            </a:prstGeom>
            <a:ln w="254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18" name="Rectangle 17"/>
            <p:cNvSpPr/>
            <p:nvPr/>
          </p:nvSpPr>
          <p:spPr>
            <a:xfrm>
              <a:off x="1981200" y="4112568"/>
              <a:ext cx="1447800" cy="461665"/>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2400" b="1" dirty="0" smtClean="0">
                  <a:solidFill>
                    <a:srgbClr val="FF0000"/>
                  </a:solidFill>
                </a:rPr>
                <a:t>Layouts</a:t>
              </a:r>
              <a:endParaRPr lang="en-US" sz="2400" b="1" dirty="0">
                <a:solidFill>
                  <a:srgbClr val="FF0000"/>
                </a:solidFill>
              </a:endParaRPr>
            </a:p>
          </p:txBody>
        </p:sp>
      </p:grpSp>
      <p:grpSp>
        <p:nvGrpSpPr>
          <p:cNvPr id="23" name="Group 22"/>
          <p:cNvGrpSpPr/>
          <p:nvPr/>
        </p:nvGrpSpPr>
        <p:grpSpPr>
          <a:xfrm>
            <a:off x="533400" y="1524000"/>
            <a:ext cx="2667000" cy="838199"/>
            <a:chOff x="1219200" y="2093268"/>
            <a:chExt cx="2667000" cy="838199"/>
          </a:xfrm>
          <a:solidFill>
            <a:schemeClr val="accent1">
              <a:alpha val="43000"/>
            </a:schemeClr>
          </a:solidFill>
        </p:grpSpPr>
        <p:sp>
          <p:nvSpPr>
            <p:cNvPr id="20" name="Rectangle 19"/>
            <p:cNvSpPr/>
            <p:nvPr/>
          </p:nvSpPr>
          <p:spPr>
            <a:xfrm>
              <a:off x="1905000" y="2093268"/>
              <a:ext cx="1981200" cy="461665"/>
            </a:xfrm>
            <a:prstGeom prst="rect">
              <a:avLst/>
            </a:prstGeom>
            <a:solidFill>
              <a:schemeClr val="accent1">
                <a:alpha val="81000"/>
              </a:schemeClr>
            </a:solid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400" dirty="0" smtClean="0">
                  <a:solidFill>
                    <a:srgbClr val="FF0000"/>
                  </a:solidFill>
                </a:rPr>
                <a:t>Master Slide</a:t>
              </a:r>
              <a:endParaRPr lang="en-US" sz="2400" dirty="0">
                <a:solidFill>
                  <a:srgbClr val="FF0000"/>
                </a:solidFill>
              </a:endParaRPr>
            </a:p>
          </p:txBody>
        </p:sp>
        <p:cxnSp>
          <p:nvCxnSpPr>
            <p:cNvPr id="22" name="Straight Arrow Connector 21"/>
            <p:cNvCxnSpPr>
              <a:stCxn id="20" idx="1"/>
            </p:cNvCxnSpPr>
            <p:nvPr/>
          </p:nvCxnSpPr>
          <p:spPr>
            <a:xfrm rot="10800000" flipV="1">
              <a:off x="1219200" y="2324100"/>
              <a:ext cx="685800" cy="607367"/>
            </a:xfrm>
            <a:prstGeom prst="straightConnector1">
              <a:avLst/>
            </a:prstGeom>
            <a:grpFill/>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14"/>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nodeType="clickEffect">
                                  <p:stCondLst>
                                    <p:cond delay="0"/>
                                  </p:stCondLst>
                                  <p:childTnLst>
                                    <p:set>
                                      <p:cBhvr>
                                        <p:cTn id="18" dur="1" fill="hold">
                                          <p:stCondLst>
                                            <p:cond delay="0"/>
                                          </p:stCondLst>
                                        </p:cTn>
                                        <p:tgtEl>
                                          <p:spTgt spid="19"/>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nodeType="clickEffect">
                                  <p:stCondLst>
                                    <p:cond delay="0"/>
                                  </p:stCondLst>
                                  <p:childTnLst>
                                    <p:set>
                                      <p:cBhvr>
                                        <p:cTn id="26" dur="1" fill="hold">
                                          <p:stCondLst>
                                            <p:cond delay="0"/>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bg>
      <p:bgPr>
        <a:gradFill>
          <a:gsLst>
            <a:gs pos="0">
              <a:schemeClr val="bg2">
                <a:tint val="80000"/>
                <a:satMod val="400000"/>
              </a:schemeClr>
            </a:gs>
            <a:gs pos="25000">
              <a:schemeClr val="bg2">
                <a:tint val="83000"/>
                <a:satMod val="320000"/>
              </a:schemeClr>
            </a:gs>
            <a:gs pos="100000">
              <a:schemeClr val="bg2">
                <a:shade val="15000"/>
                <a:satMod val="320000"/>
              </a:schemeClr>
            </a:gs>
          </a:gsLst>
          <a:path path="circle">
            <a:fillToRect l="10000" t="110000" r="10000" b="100000"/>
          </a:path>
        </a:gradFill>
        <a:effectLst/>
      </p:bgPr>
    </p:bg>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6" name="Group 5"/>
          <p:cNvGrpSpPr/>
          <p:nvPr/>
        </p:nvGrpSpPr>
        <p:grpSpPr>
          <a:xfrm>
            <a:off x="4724400" y="2438400"/>
            <a:ext cx="4267200" cy="3641271"/>
            <a:chOff x="4724400" y="2438400"/>
            <a:chExt cx="4267200" cy="3641271"/>
          </a:xfrm>
        </p:grpSpPr>
        <p:pic>
          <p:nvPicPr>
            <p:cNvPr id="10243" name="Picture 3"/>
            <p:cNvPicPr>
              <a:picLocks noChangeAspect="1" noChangeArrowheads="1"/>
            </p:cNvPicPr>
            <p:nvPr/>
          </p:nvPicPr>
          <p:blipFill>
            <a:blip r:embed="rId4" cstate="print"/>
            <a:srcRect/>
            <a:stretch>
              <a:fillRect/>
            </a:stretch>
          </p:blipFill>
          <p:spPr bwMode="auto">
            <a:xfrm>
              <a:off x="6019800" y="2438400"/>
              <a:ext cx="2971800" cy="3641271"/>
            </a:xfrm>
            <a:prstGeom prst="rect">
              <a:avLst/>
            </a:prstGeom>
            <a:noFill/>
            <a:ln w="9525">
              <a:noFill/>
              <a:miter lim="800000"/>
              <a:headEnd/>
              <a:tailEnd/>
            </a:ln>
          </p:spPr>
        </p:pic>
        <p:cxnSp>
          <p:nvCxnSpPr>
            <p:cNvPr id="5" name="Straight Arrow Connector 4"/>
            <p:cNvCxnSpPr/>
            <p:nvPr/>
          </p:nvCxnSpPr>
          <p:spPr>
            <a:xfrm>
              <a:off x="4724400" y="3200400"/>
              <a:ext cx="1524000" cy="3810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grpSp>
        <p:nvGrpSpPr>
          <p:cNvPr id="13" name="Group 12"/>
          <p:cNvGrpSpPr/>
          <p:nvPr/>
        </p:nvGrpSpPr>
        <p:grpSpPr>
          <a:xfrm>
            <a:off x="2895600" y="3657600"/>
            <a:ext cx="3352800" cy="2505075"/>
            <a:chOff x="2895600" y="3657600"/>
            <a:chExt cx="3352800" cy="2505075"/>
          </a:xfrm>
        </p:grpSpPr>
        <p:pic>
          <p:nvPicPr>
            <p:cNvPr id="10244" name="Picture 4"/>
            <p:cNvPicPr>
              <a:picLocks noChangeAspect="1" noChangeArrowheads="1"/>
            </p:cNvPicPr>
            <p:nvPr/>
          </p:nvPicPr>
          <p:blipFill>
            <a:blip r:embed="rId5" cstate="print"/>
            <a:srcRect/>
            <a:stretch>
              <a:fillRect/>
            </a:stretch>
          </p:blipFill>
          <p:spPr bwMode="auto">
            <a:xfrm>
              <a:off x="2895600" y="3657600"/>
              <a:ext cx="2514600" cy="2505075"/>
            </a:xfrm>
            <a:prstGeom prst="rect">
              <a:avLst/>
            </a:prstGeom>
            <a:noFill/>
            <a:ln w="9525">
              <a:noFill/>
              <a:miter lim="800000"/>
              <a:headEnd/>
              <a:tailEnd/>
            </a:ln>
          </p:spPr>
        </p:pic>
        <p:cxnSp>
          <p:nvCxnSpPr>
            <p:cNvPr id="12" name="Straight Arrow Connector 11"/>
            <p:cNvCxnSpPr/>
            <p:nvPr/>
          </p:nvCxnSpPr>
          <p:spPr>
            <a:xfrm rot="10800000" flipV="1">
              <a:off x="5410200" y="4114800"/>
              <a:ext cx="838200" cy="1524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26"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pic>
        <p:nvPicPr>
          <p:cNvPr id="3074" name="Picture 2"/>
          <p:cNvPicPr>
            <a:picLocks noChangeAspect="1" noChangeArrowheads="1"/>
          </p:cNvPicPr>
          <p:nvPr/>
        </p:nvPicPr>
        <p:blipFill>
          <a:blip r:embed="rId3" cstate="print"/>
          <a:srcRect/>
          <a:stretch>
            <a:fillRect/>
          </a:stretch>
        </p:blipFill>
        <p:spPr bwMode="auto">
          <a:xfrm>
            <a:off x="0" y="0"/>
            <a:ext cx="9144000" cy="68692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FF00"/>
                </a:solidFill>
              </a:rPr>
              <a:t>Objectives – Advanced Course</a:t>
            </a:r>
            <a:endParaRPr lang="en-US" dirty="0">
              <a:solidFill>
                <a:srgbClr val="FFFF00"/>
              </a:solidFill>
            </a:endParaRPr>
          </a:p>
        </p:txBody>
      </p:sp>
      <p:sp>
        <p:nvSpPr>
          <p:cNvPr id="3" name="TextBox 2"/>
          <p:cNvSpPr txBox="1"/>
          <p:nvPr/>
        </p:nvSpPr>
        <p:spPr>
          <a:xfrm>
            <a:off x="914400" y="1981200"/>
            <a:ext cx="7848600" cy="4616648"/>
          </a:xfrm>
          <a:prstGeom prst="rect">
            <a:avLst/>
          </a:prstGeom>
          <a:noFill/>
        </p:spPr>
        <p:txBody>
          <a:bodyPr wrap="square" rtlCol="0">
            <a:spAutoFit/>
          </a:bodyPr>
          <a:lstStyle/>
          <a:p>
            <a:pPr>
              <a:lnSpc>
                <a:spcPct val="150000"/>
              </a:lnSpc>
              <a:buClr>
                <a:srgbClr val="FFFF00"/>
              </a:buClr>
              <a:buSzPct val="120000"/>
              <a:buFont typeface="Wingdings" pitchFamily="2" charset="2"/>
              <a:buChar char="q"/>
            </a:pPr>
            <a:r>
              <a:rPr lang="en-US" sz="2800" dirty="0" smtClean="0">
                <a:latin typeface="Calibri" pitchFamily="34" charset="0"/>
              </a:rPr>
              <a:t> </a:t>
            </a:r>
            <a:r>
              <a:rPr lang="en-US" sz="2800" b="1" dirty="0" smtClean="0">
                <a:solidFill>
                  <a:srgbClr val="FFFF00"/>
                </a:solidFill>
                <a:latin typeface="Calibri" pitchFamily="34" charset="0"/>
              </a:rPr>
              <a:t>Add Art and Graphic Objects</a:t>
            </a:r>
          </a:p>
          <a:p>
            <a:pPr>
              <a:lnSpc>
                <a:spcPct val="150000"/>
              </a:lnSpc>
              <a:buFont typeface="Wingdings" pitchFamily="2" charset="2"/>
              <a:buChar char="q"/>
            </a:pPr>
            <a:r>
              <a:rPr lang="en-US" sz="2800" b="1" dirty="0">
                <a:solidFill>
                  <a:srgbClr val="FFFF00"/>
                </a:solidFill>
                <a:latin typeface="Calibri" pitchFamily="34" charset="0"/>
              </a:rPr>
              <a:t> </a:t>
            </a:r>
            <a:r>
              <a:rPr lang="en-US" sz="2800" b="1" dirty="0" smtClean="0">
                <a:solidFill>
                  <a:srgbClr val="FFFF00"/>
                </a:solidFill>
                <a:latin typeface="Calibri" pitchFamily="34" charset="0"/>
              </a:rPr>
              <a:t> Multimedia</a:t>
            </a:r>
          </a:p>
          <a:p>
            <a:pPr>
              <a:lnSpc>
                <a:spcPct val="150000"/>
              </a:lnSpc>
              <a:buFont typeface="Wingdings" pitchFamily="2" charset="2"/>
              <a:buChar char="q"/>
            </a:pPr>
            <a:r>
              <a:rPr lang="en-US" sz="2800" b="1" dirty="0">
                <a:solidFill>
                  <a:srgbClr val="FFFF00"/>
                </a:solidFill>
                <a:latin typeface="Calibri" pitchFamily="34" charset="0"/>
              </a:rPr>
              <a:t> </a:t>
            </a:r>
            <a:r>
              <a:rPr lang="en-US" sz="2800" b="1" dirty="0" smtClean="0">
                <a:solidFill>
                  <a:srgbClr val="FFFF00"/>
                </a:solidFill>
                <a:latin typeface="Calibri" pitchFamily="34" charset="0"/>
              </a:rPr>
              <a:t> Animation</a:t>
            </a:r>
          </a:p>
          <a:p>
            <a:pPr>
              <a:lnSpc>
                <a:spcPct val="150000"/>
              </a:lnSpc>
              <a:buFont typeface="Wingdings" pitchFamily="2" charset="2"/>
              <a:buChar char="q"/>
            </a:pPr>
            <a:r>
              <a:rPr lang="en-US" sz="2800" b="1" dirty="0">
                <a:solidFill>
                  <a:srgbClr val="FFFF00"/>
                </a:solidFill>
                <a:latin typeface="Calibri" pitchFamily="34" charset="0"/>
              </a:rPr>
              <a:t> </a:t>
            </a:r>
            <a:r>
              <a:rPr lang="en-US" sz="2800" b="1" dirty="0" smtClean="0">
                <a:solidFill>
                  <a:srgbClr val="FFFF00"/>
                </a:solidFill>
                <a:latin typeface="Calibri" pitchFamily="34" charset="0"/>
              </a:rPr>
              <a:t> Website </a:t>
            </a:r>
          </a:p>
          <a:p>
            <a:pPr>
              <a:lnSpc>
                <a:spcPct val="150000"/>
              </a:lnSpc>
              <a:buFont typeface="Wingdings" pitchFamily="2" charset="2"/>
              <a:buChar char="q"/>
            </a:pPr>
            <a:r>
              <a:rPr lang="en-US" sz="2800" b="1" dirty="0">
                <a:solidFill>
                  <a:srgbClr val="FFFF00"/>
                </a:solidFill>
                <a:latin typeface="Calibri" pitchFamily="34" charset="0"/>
              </a:rPr>
              <a:t> </a:t>
            </a:r>
            <a:r>
              <a:rPr lang="en-US" sz="2800" b="1" dirty="0" smtClean="0">
                <a:solidFill>
                  <a:srgbClr val="FFFF00"/>
                </a:solidFill>
                <a:latin typeface="Calibri" pitchFamily="34" charset="0"/>
              </a:rPr>
              <a:t> Customizing</a:t>
            </a:r>
          </a:p>
          <a:p>
            <a:pPr>
              <a:lnSpc>
                <a:spcPct val="150000"/>
              </a:lnSpc>
              <a:buFont typeface="Wingdings" pitchFamily="2" charset="2"/>
              <a:buChar char="q"/>
            </a:pPr>
            <a:r>
              <a:rPr lang="en-US" sz="2800" b="1" dirty="0">
                <a:solidFill>
                  <a:srgbClr val="FFFF00"/>
                </a:solidFill>
                <a:latin typeface="Calibri" pitchFamily="34" charset="0"/>
              </a:rPr>
              <a:t> </a:t>
            </a:r>
            <a:r>
              <a:rPr lang="en-US" sz="2800" b="1" dirty="0" smtClean="0">
                <a:solidFill>
                  <a:srgbClr val="FFFF00"/>
                </a:solidFill>
                <a:latin typeface="Calibri" pitchFamily="34" charset="0"/>
              </a:rPr>
              <a:t> Presenter Mode</a:t>
            </a:r>
          </a:p>
          <a:p>
            <a:pPr>
              <a:lnSpc>
                <a:spcPct val="150000"/>
              </a:lnSpc>
              <a:buFont typeface="Wingdings" pitchFamily="2" charset="2"/>
              <a:buChar char="q"/>
            </a:pPr>
            <a:r>
              <a:rPr lang="en-US" sz="2800" b="1" dirty="0" smtClean="0">
                <a:solidFill>
                  <a:srgbClr val="FFFF00"/>
                </a:solidFill>
                <a:latin typeface="Calibri" pitchFamily="34" charset="0"/>
              </a:rPr>
              <a:t>  Non-Linear Presentations</a:t>
            </a:r>
            <a:endParaRPr lang="en-US" sz="2800" b="1" dirty="0">
              <a:solidFill>
                <a:srgbClr val="FFFF00"/>
              </a:solidFill>
              <a:latin typeface="Calibri"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pic>
        <p:nvPicPr>
          <p:cNvPr id="2050" name="Picture 2"/>
          <p:cNvPicPr>
            <a:picLocks noChangeAspect="1" noChangeArrowheads="1"/>
          </p:cNvPicPr>
          <p:nvPr/>
        </p:nvPicPr>
        <p:blipFill>
          <a:blip r:embed="rId3" cstate="print"/>
          <a:srcRect/>
          <a:stretch>
            <a:fillRect/>
          </a:stretch>
        </p:blipFill>
        <p:spPr bwMode="auto">
          <a:xfrm>
            <a:off x="0" y="-1"/>
            <a:ext cx="9144000" cy="6843059"/>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sz="half" idx="1"/>
          </p:nvPr>
        </p:nvSpPr>
        <p:spPr/>
        <p:txBody>
          <a:bodyPr/>
          <a:lstStyle/>
          <a:p>
            <a:endParaRPr lang="en-US"/>
          </a:p>
        </p:txBody>
      </p:sp>
      <p:sp>
        <p:nvSpPr>
          <p:cNvPr id="4" name="Content Placeholder 3"/>
          <p:cNvSpPr>
            <a:spLocks noGrp="1"/>
          </p:cNvSpPr>
          <p:nvPr>
            <p:ph sz="half" idx="2"/>
          </p:nvPr>
        </p:nvSpPr>
        <p:spPr/>
        <p:txBody>
          <a:bodyPr/>
          <a:lstStyle/>
          <a:p>
            <a:endParaRPr lang="en-US"/>
          </a:p>
        </p:txBody>
      </p:sp>
      <p:pic>
        <p:nvPicPr>
          <p:cNvPr id="4098" name="Picture 2"/>
          <p:cNvPicPr>
            <a:picLocks noChangeAspect="1" noChangeArrowheads="1"/>
          </p:cNvPicPr>
          <p:nvPr/>
        </p:nvPicPr>
        <p:blipFill>
          <a:blip r:embed="rId3" cstate="print"/>
          <a:srcRect/>
          <a:stretch>
            <a:fillRect/>
          </a:stretch>
        </p:blipFill>
        <p:spPr bwMode="auto">
          <a:xfrm>
            <a:off x="0" y="-1"/>
            <a:ext cx="9144000" cy="68654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endParaRPr lang="en-US"/>
          </a:p>
        </p:txBody>
      </p:sp>
      <p:sp>
        <p:nvSpPr>
          <p:cNvPr id="4" name="Text Placeholder 3"/>
          <p:cNvSpPr>
            <a:spLocks noGrp="1"/>
          </p:cNvSpPr>
          <p:nvPr>
            <p:ph type="body" sz="half" idx="3"/>
          </p:nvPr>
        </p:nvSpPr>
        <p:spPr/>
        <p:txBody>
          <a:bodyPr/>
          <a:lstStyle/>
          <a:p>
            <a:endParaRPr lang="en-US"/>
          </a:p>
        </p:txBody>
      </p:sp>
      <p:sp>
        <p:nvSpPr>
          <p:cNvPr id="5" name="Content Placeholder 4"/>
          <p:cNvSpPr>
            <a:spLocks noGrp="1"/>
          </p:cNvSpPr>
          <p:nvPr>
            <p:ph sz="quarter" idx="2"/>
          </p:nvPr>
        </p:nvSpPr>
        <p:spPr/>
        <p:txBody>
          <a:bodyPr/>
          <a:lstStyle/>
          <a:p>
            <a:endParaRPr lang="en-US"/>
          </a:p>
        </p:txBody>
      </p:sp>
      <p:sp>
        <p:nvSpPr>
          <p:cNvPr id="6" name="Content Placeholder 5"/>
          <p:cNvSpPr>
            <a:spLocks noGrp="1"/>
          </p:cNvSpPr>
          <p:nvPr>
            <p:ph sz="quarter" idx="4"/>
          </p:nvPr>
        </p:nvSpPr>
        <p:spPr/>
        <p:txBody>
          <a:bodyPr/>
          <a:lstStyle/>
          <a:p>
            <a:endParaRPr lang="en-US"/>
          </a:p>
        </p:txBody>
      </p:sp>
      <p:pic>
        <p:nvPicPr>
          <p:cNvPr id="5122" name="Picture 2"/>
          <p:cNvPicPr>
            <a:picLocks noChangeAspect="1" noChangeArrowheads="1"/>
          </p:cNvPicPr>
          <p:nvPr/>
        </p:nvPicPr>
        <p:blipFill>
          <a:blip r:embed="rId3" cstate="print"/>
          <a:srcRect/>
          <a:stretch>
            <a:fillRect/>
          </a:stretch>
        </p:blipFill>
        <p:spPr bwMode="auto">
          <a:xfrm>
            <a:off x="0" y="-1"/>
            <a:ext cx="9144000" cy="686549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6146" name="Picture 2"/>
          <p:cNvPicPr>
            <a:picLocks noChangeAspect="1" noChangeArrowheads="1"/>
          </p:cNvPicPr>
          <p:nvPr/>
        </p:nvPicPr>
        <p:blipFill>
          <a:blip r:embed="rId2" cstate="print"/>
          <a:srcRect/>
          <a:stretch>
            <a:fillRect/>
          </a:stretch>
        </p:blipFill>
        <p:spPr bwMode="auto">
          <a:xfrm>
            <a:off x="0" y="0"/>
            <a:ext cx="9169011"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2"/>
          </p:nvPr>
        </p:nvSpPr>
        <p:spPr/>
        <p:txBody>
          <a:bodyPr/>
          <a:lstStyle/>
          <a:p>
            <a:endParaRPr lang="en-US"/>
          </a:p>
        </p:txBody>
      </p:sp>
      <p:sp>
        <p:nvSpPr>
          <p:cNvPr id="4" name="Content Placeholder 3"/>
          <p:cNvSpPr>
            <a:spLocks noGrp="1"/>
          </p:cNvSpPr>
          <p:nvPr>
            <p:ph sz="half" idx="1"/>
          </p:nvPr>
        </p:nvSpPr>
        <p:spPr/>
        <p:txBody>
          <a:bodyPr/>
          <a:lstStyle/>
          <a:p>
            <a:endParaRPr lang="en-US"/>
          </a:p>
        </p:txBody>
      </p:sp>
      <p:pic>
        <p:nvPicPr>
          <p:cNvPr id="7170" name="Picture 2"/>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sz="half" idx="2"/>
          </p:nvPr>
        </p:nvSpPr>
        <p:spPr/>
        <p:txBody>
          <a:bodyPr/>
          <a:lstStyle/>
          <a:p>
            <a:endParaRPr lang="en-US"/>
          </a:p>
        </p:txBody>
      </p:sp>
      <p:sp>
        <p:nvSpPr>
          <p:cNvPr id="4" name="Picture Placeholder 3"/>
          <p:cNvSpPr>
            <a:spLocks noGrp="1"/>
          </p:cNvSpPr>
          <p:nvPr>
            <p:ph type="pic" idx="1"/>
          </p:nvPr>
        </p:nvSpPr>
        <p:spPr/>
      </p:sp>
      <p:pic>
        <p:nvPicPr>
          <p:cNvPr id="9218" name="Picture 2"/>
          <p:cNvPicPr>
            <a:picLocks noChangeAspect="1" noChangeArrowheads="1"/>
          </p:cNvPicPr>
          <p:nvPr/>
        </p:nvPicPr>
        <p:blipFill>
          <a:blip r:embed="rId3" cstate="print"/>
          <a:srcRect/>
          <a:stretch>
            <a:fillRect/>
          </a:stretch>
        </p:blipFill>
        <p:spPr bwMode="auto">
          <a:xfrm>
            <a:off x="-1" y="0"/>
            <a:ext cx="916396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990600"/>
            <a:ext cx="7772400" cy="816864"/>
          </a:xfrm>
        </p:spPr>
        <p:txBody>
          <a:bodyPr/>
          <a:lstStyle/>
          <a:p>
            <a:r>
              <a:rPr lang="en-US" dirty="0" smtClean="0"/>
              <a:t>ASSIGNMENT – WEEK ONE</a:t>
            </a:r>
            <a:endParaRPr lang="en-US" dirty="0"/>
          </a:p>
        </p:txBody>
      </p:sp>
      <p:sp>
        <p:nvSpPr>
          <p:cNvPr id="3" name="Text Placeholder 2"/>
          <p:cNvSpPr>
            <a:spLocks noGrp="1"/>
          </p:cNvSpPr>
          <p:nvPr>
            <p:ph type="body" idx="1"/>
          </p:nvPr>
        </p:nvSpPr>
        <p:spPr>
          <a:xfrm>
            <a:off x="533400" y="1752600"/>
            <a:ext cx="7772400" cy="5105400"/>
          </a:xfrm>
        </p:spPr>
        <p:txBody>
          <a:bodyPr>
            <a:normAutofit fontScale="77500" lnSpcReduction="20000"/>
          </a:bodyPr>
          <a:lstStyle/>
          <a:p>
            <a:pPr marL="288925" indent="-288925">
              <a:lnSpc>
                <a:spcPct val="170000"/>
              </a:lnSpc>
              <a:buClr>
                <a:srgbClr val="FF0000"/>
              </a:buClr>
              <a:buFont typeface="Wingdings" pitchFamily="2" charset="2"/>
              <a:buChar char="q"/>
            </a:pPr>
            <a:r>
              <a:rPr lang="en-US" dirty="0" smtClean="0"/>
              <a:t>Investigate  the installed and online themes.</a:t>
            </a:r>
          </a:p>
          <a:p>
            <a:pPr marL="288925" indent="-288925">
              <a:lnSpc>
                <a:spcPct val="170000"/>
              </a:lnSpc>
              <a:buClr>
                <a:srgbClr val="FF0000"/>
              </a:buClr>
              <a:buFont typeface="Wingdings" pitchFamily="2" charset="2"/>
              <a:buChar char="q"/>
            </a:pPr>
            <a:r>
              <a:rPr lang="en-US" dirty="0" smtClean="0"/>
              <a:t>Experiment with combinations of color scheme, background and fonts to find a combination you like.</a:t>
            </a:r>
          </a:p>
          <a:p>
            <a:pPr marL="288925" indent="-288925">
              <a:lnSpc>
                <a:spcPct val="170000"/>
              </a:lnSpc>
              <a:buClr>
                <a:srgbClr val="FF0000"/>
              </a:buClr>
              <a:buFont typeface="Wingdings" pitchFamily="2" charset="2"/>
              <a:buChar char="q"/>
            </a:pPr>
            <a:r>
              <a:rPr lang="en-US" dirty="0" smtClean="0"/>
              <a:t>Think about your audience and the topic you are discussing .   Think about backgrounds, pictures, clip art etc. that you might incorporate, which would support your presentation but not be distracting.</a:t>
            </a:r>
          </a:p>
          <a:p>
            <a:pPr marL="288925" indent="-288925">
              <a:lnSpc>
                <a:spcPct val="170000"/>
              </a:lnSpc>
              <a:buClr>
                <a:srgbClr val="FF0000"/>
              </a:buClr>
              <a:buFont typeface="Wingdings" pitchFamily="2" charset="2"/>
              <a:buChar char="q"/>
            </a:pPr>
            <a:r>
              <a:rPr lang="en-US" dirty="0" smtClean="0"/>
              <a:t>Create a slide master and post it to the wiki.</a:t>
            </a:r>
          </a:p>
          <a:p>
            <a:pPr marL="288925" indent="-288925">
              <a:lnSpc>
                <a:spcPct val="170000"/>
              </a:lnSpc>
              <a:buClr>
                <a:srgbClr val="FF0000"/>
              </a:buClr>
              <a:buFont typeface="Wingdings" pitchFamily="2" charset="2"/>
              <a:buChar char="q"/>
            </a:pPr>
            <a:r>
              <a:rPr lang="en-US" dirty="0" smtClean="0"/>
              <a:t>Wiki:  </a:t>
            </a:r>
            <a:r>
              <a:rPr lang="en-US" dirty="0" smtClean="0">
                <a:solidFill>
                  <a:srgbClr val="E6FD5D"/>
                </a:solidFill>
                <a:hlinkClick r:id="rId3"/>
              </a:rPr>
              <a:t>http://powerpoint-for-teachers.wikispaces.com</a:t>
            </a:r>
            <a:r>
              <a:rPr lang="en-US" dirty="0" smtClean="0">
                <a:hlinkClick r:id="rId3"/>
              </a:rPr>
              <a:t>/</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1600200"/>
            <a:ext cx="6553200" cy="3046988"/>
          </a:xfrm>
          <a:prstGeom prst="rect">
            <a:avLst/>
          </a:prstGeom>
          <a:noFill/>
        </p:spPr>
        <p:txBody>
          <a:bodyPr wrap="square" rtlCol="0">
            <a:spAutoFit/>
          </a:bodyPr>
          <a:lstStyle/>
          <a:p>
            <a:pPr algn="ctr"/>
            <a:r>
              <a:rPr lang="en-US" sz="9600" smtClean="0">
                <a:solidFill>
                  <a:srgbClr val="FFFF00"/>
                </a:solidFill>
              </a:rPr>
              <a:t>Have </a:t>
            </a:r>
            <a:endParaRPr lang="en-US" sz="9600" dirty="0" smtClean="0">
              <a:solidFill>
                <a:srgbClr val="FFFF00"/>
              </a:solidFill>
            </a:endParaRPr>
          </a:p>
          <a:p>
            <a:pPr algn="ctr"/>
            <a:r>
              <a:rPr lang="en-US" sz="9600" dirty="0" smtClean="0">
                <a:solidFill>
                  <a:srgbClr val="FFFF00"/>
                </a:solidFill>
              </a:rPr>
              <a:t>Fun!!</a:t>
            </a:r>
            <a:endParaRPr lang="en-US" sz="9600" dirty="0">
              <a:solidFill>
                <a:srgbClr val="FFFF00"/>
              </a:solidFill>
            </a:endParaRPr>
          </a:p>
        </p:txBody>
      </p:sp>
    </p:spTree>
  </p:cSld>
  <p:clrMapOvr>
    <a:masterClrMapping/>
  </p:clrMapOvr>
  <p:transition>
    <p:sndAc>
      <p:stSnd>
        <p:snd r:embed="rId2" name="applause.wav"/>
      </p:stSnd>
    </p:sndAc>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fill="hold" grpId="1" nodeType="after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2"/>
                                        </p:tgtEl>
                                        <p:attrNameLst>
                                          <p:attrName>ppt_x</p:attrName>
                                          <p:attrName>ppt_y</p:attrName>
                                        </p:attrNameLst>
                                      </p:cBhvr>
                                    </p:animMotion>
                                    <p:animRot by="1500000">
                                      <p:cBhvr>
                                        <p:cTn id="7" dur="125" fill="hold">
                                          <p:stCondLst>
                                            <p:cond delay="0"/>
                                          </p:stCondLst>
                                        </p:cTn>
                                        <p:tgtEl>
                                          <p:spTgt spid="2"/>
                                        </p:tgtEl>
                                        <p:attrNameLst>
                                          <p:attrName>r</p:attrName>
                                        </p:attrNameLst>
                                      </p:cBhvr>
                                    </p:animRot>
                                    <p:animRot by="-1500000">
                                      <p:cBhvr>
                                        <p:cTn id="8" dur="125" fill="hold">
                                          <p:stCondLst>
                                            <p:cond delay="125"/>
                                          </p:stCondLst>
                                        </p:cTn>
                                        <p:tgtEl>
                                          <p:spTgt spid="2"/>
                                        </p:tgtEl>
                                        <p:attrNameLst>
                                          <p:attrName>r</p:attrName>
                                        </p:attrNameLst>
                                      </p:cBhvr>
                                    </p:animRot>
                                    <p:animRot by="-1500000">
                                      <p:cBhvr>
                                        <p:cTn id="9" dur="125" fill="hold">
                                          <p:stCondLst>
                                            <p:cond delay="250"/>
                                          </p:stCondLst>
                                        </p:cTn>
                                        <p:tgtEl>
                                          <p:spTgt spid="2"/>
                                        </p:tgtEl>
                                        <p:attrNameLst>
                                          <p:attrName>r</p:attrName>
                                        </p:attrNameLst>
                                      </p:cBhvr>
                                    </p:animRot>
                                    <p:animRot by="1500000">
                                      <p:cBhvr>
                                        <p:cTn id="10" dur="125" fill="hold">
                                          <p:stCondLst>
                                            <p:cond delay="375"/>
                                          </p:stCondLst>
                                        </p:cTn>
                                        <p:tgtEl>
                                          <p:spTgt spid="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Objective – PPt and Pedagogy</a:t>
            </a: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sp>
        <p:nvSpPr>
          <p:cNvPr id="25" name="Rectangle 24"/>
          <p:cNvSpPr/>
          <p:nvPr/>
        </p:nvSpPr>
        <p:spPr>
          <a:xfrm>
            <a:off x="3962400" y="3962400"/>
            <a:ext cx="2286000" cy="523220"/>
          </a:xfrm>
          <a:prstGeom prst="rect">
            <a:avLst/>
          </a:prstGeom>
          <a:noFill/>
          <a:ln w="349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2800" b="1" dirty="0" smtClean="0">
                <a:solidFill>
                  <a:srgbClr val="FF0000"/>
                </a:solidFill>
              </a:rPr>
              <a:t>Slide Pane</a:t>
            </a:r>
            <a:endParaRPr lang="en-US" sz="2800" b="1" dirty="0">
              <a:solidFill>
                <a:srgbClr val="FF0000"/>
              </a:solidFill>
            </a:endParaRPr>
          </a:p>
        </p:txBody>
      </p:sp>
      <p:sp>
        <p:nvSpPr>
          <p:cNvPr id="43" name="TextBox 42"/>
          <p:cNvSpPr txBox="1"/>
          <p:nvPr/>
        </p:nvSpPr>
        <p:spPr>
          <a:xfrm>
            <a:off x="1752600" y="228600"/>
            <a:ext cx="5486400" cy="769441"/>
          </a:xfrm>
          <a:prstGeom prst="rect">
            <a:avLst/>
          </a:prstGeom>
          <a:noFill/>
        </p:spPr>
        <p:txBody>
          <a:bodyPr wrap="square" rtlCol="0">
            <a:spAutoFit/>
          </a:bodyPr>
          <a:lstStyle/>
          <a:p>
            <a:pPr algn="ctr"/>
            <a:r>
              <a:rPr lang="en-US" sz="4400" b="1" dirty="0" smtClean="0">
                <a:solidFill>
                  <a:srgbClr val="FFFF00"/>
                </a:solidFill>
              </a:rPr>
              <a:t>Slide Pane</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8" name="Group 28"/>
          <p:cNvGrpSpPr/>
          <p:nvPr/>
        </p:nvGrpSpPr>
        <p:grpSpPr>
          <a:xfrm>
            <a:off x="4343400" y="5105400"/>
            <a:ext cx="1295400" cy="1200953"/>
            <a:chOff x="1600200" y="4971247"/>
            <a:chExt cx="1295400" cy="1200953"/>
          </a:xfrm>
        </p:grpSpPr>
        <p:sp>
          <p:nvSpPr>
            <p:cNvPr id="26" name="Rectangle 25"/>
            <p:cNvSpPr/>
            <p:nvPr/>
          </p:nvSpPr>
          <p:spPr>
            <a:xfrm>
              <a:off x="1600200" y="4971247"/>
              <a:ext cx="1295400" cy="954107"/>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2800" b="1" dirty="0" smtClean="0">
                  <a:solidFill>
                    <a:srgbClr val="FF0000"/>
                  </a:solidFill>
                </a:rPr>
                <a:t>Notes</a:t>
              </a:r>
            </a:p>
            <a:p>
              <a:pPr algn="ctr"/>
              <a:r>
                <a:rPr lang="en-US" sz="2800" b="1" dirty="0" smtClean="0">
                  <a:solidFill>
                    <a:srgbClr val="FF0000"/>
                  </a:solidFill>
                </a:rPr>
                <a:t>Pane</a:t>
              </a:r>
              <a:endParaRPr lang="en-US" sz="2800" b="1" dirty="0">
                <a:solidFill>
                  <a:srgbClr val="FF0000"/>
                </a:solidFill>
              </a:endParaRPr>
            </a:p>
          </p:txBody>
        </p:sp>
        <p:cxnSp>
          <p:nvCxnSpPr>
            <p:cNvPr id="28" name="Straight Arrow Connector 27"/>
            <p:cNvCxnSpPr>
              <a:stCxn id="26" idx="2"/>
            </p:cNvCxnSpPr>
            <p:nvPr/>
          </p:nvCxnSpPr>
          <p:spPr>
            <a:xfrm rot="5400000">
              <a:off x="2105427" y="6029727"/>
              <a:ext cx="246846" cy="38100"/>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1" name="TextBox 40"/>
          <p:cNvSpPr txBox="1"/>
          <p:nvPr/>
        </p:nvSpPr>
        <p:spPr>
          <a:xfrm>
            <a:off x="1752600" y="228600"/>
            <a:ext cx="5486400" cy="769441"/>
          </a:xfrm>
          <a:prstGeom prst="rect">
            <a:avLst/>
          </a:prstGeom>
          <a:noFill/>
        </p:spPr>
        <p:txBody>
          <a:bodyPr wrap="square" rtlCol="0">
            <a:spAutoFit/>
          </a:bodyPr>
          <a:lstStyle/>
          <a:p>
            <a:pPr algn="ctr"/>
            <a:r>
              <a:rPr lang="en-US" sz="4400" b="1" dirty="0" smtClean="0">
                <a:solidFill>
                  <a:srgbClr val="FFFF00"/>
                </a:solidFill>
              </a:rPr>
              <a:t>Notes Pane</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053" name="Picture 5"/>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12" name="Group 37"/>
          <p:cNvGrpSpPr/>
          <p:nvPr/>
        </p:nvGrpSpPr>
        <p:grpSpPr>
          <a:xfrm>
            <a:off x="762000" y="2286000"/>
            <a:ext cx="2133600" cy="1200329"/>
            <a:chOff x="762000" y="2286000"/>
            <a:chExt cx="2133600" cy="1200329"/>
          </a:xfrm>
        </p:grpSpPr>
        <p:sp>
          <p:nvSpPr>
            <p:cNvPr id="35" name="Rectangle 34"/>
            <p:cNvSpPr/>
            <p:nvPr/>
          </p:nvSpPr>
          <p:spPr>
            <a:xfrm>
              <a:off x="1371600" y="2286000"/>
              <a:ext cx="1524000" cy="12003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2400" b="1" dirty="0" smtClean="0">
                  <a:solidFill>
                    <a:srgbClr val="FF0000"/>
                  </a:solidFill>
                </a:rPr>
                <a:t>Outline/</a:t>
              </a:r>
            </a:p>
            <a:p>
              <a:pPr algn="ctr"/>
              <a:r>
                <a:rPr lang="en-US" sz="2400" b="1" dirty="0" smtClean="0">
                  <a:solidFill>
                    <a:srgbClr val="FF0000"/>
                  </a:solidFill>
                </a:rPr>
                <a:t>Slide</a:t>
              </a:r>
            </a:p>
            <a:p>
              <a:pPr algn="ctr"/>
              <a:r>
                <a:rPr lang="en-US" sz="2400" b="1" dirty="0" smtClean="0">
                  <a:solidFill>
                    <a:srgbClr val="FF0000"/>
                  </a:solidFill>
                </a:rPr>
                <a:t>Pane</a:t>
              </a:r>
              <a:endParaRPr lang="en-US" sz="2400" b="1" dirty="0">
                <a:solidFill>
                  <a:srgbClr val="FF0000"/>
                </a:solidFill>
              </a:endParaRPr>
            </a:p>
          </p:txBody>
        </p:sp>
        <p:cxnSp>
          <p:nvCxnSpPr>
            <p:cNvPr id="37" name="Straight Arrow Connector 36"/>
            <p:cNvCxnSpPr>
              <a:stCxn id="35" idx="1"/>
            </p:cNvCxnSpPr>
            <p:nvPr/>
          </p:nvCxnSpPr>
          <p:spPr>
            <a:xfrm rot="10800000" flipV="1">
              <a:off x="762000" y="2886164"/>
              <a:ext cx="609600" cy="76199"/>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
        <p:nvSpPr>
          <p:cNvPr id="46" name="TextBox 45"/>
          <p:cNvSpPr txBox="1"/>
          <p:nvPr/>
        </p:nvSpPr>
        <p:spPr>
          <a:xfrm>
            <a:off x="1752600" y="228600"/>
            <a:ext cx="5486400" cy="769441"/>
          </a:xfrm>
          <a:prstGeom prst="rect">
            <a:avLst/>
          </a:prstGeom>
          <a:noFill/>
        </p:spPr>
        <p:txBody>
          <a:bodyPr wrap="square" rtlCol="0">
            <a:spAutoFit/>
          </a:bodyPr>
          <a:lstStyle/>
          <a:p>
            <a:pPr algn="ctr"/>
            <a:r>
              <a:rPr lang="en-US" sz="4400" b="1" dirty="0" smtClean="0">
                <a:solidFill>
                  <a:srgbClr val="FFFF00"/>
                </a:solidFill>
              </a:rPr>
              <a:t>Outline/Slide Pane</a:t>
            </a:r>
            <a:endParaRPr lang="en-US" sz="4400" b="1" dirty="0">
              <a:solidFill>
                <a:srgbClr val="FFFF00"/>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0" y="1143000"/>
            <a:ext cx="9144000" cy="5715000"/>
          </a:xfrm>
          <a:prstGeom prst="rect">
            <a:avLst/>
          </a:prstGeom>
          <a:noFill/>
          <a:ln w="9525">
            <a:noFill/>
            <a:miter lim="800000"/>
            <a:headEnd/>
            <a:tailEnd/>
          </a:ln>
        </p:spPr>
      </p:pic>
      <p:grpSp>
        <p:nvGrpSpPr>
          <p:cNvPr id="4" name="Group 3"/>
          <p:cNvGrpSpPr/>
          <p:nvPr/>
        </p:nvGrpSpPr>
        <p:grpSpPr>
          <a:xfrm>
            <a:off x="1295400" y="2304871"/>
            <a:ext cx="1905000" cy="1200329"/>
            <a:chOff x="1295400" y="2304871"/>
            <a:chExt cx="1905000" cy="1200329"/>
          </a:xfrm>
        </p:grpSpPr>
        <p:sp>
          <p:nvSpPr>
            <p:cNvPr id="5" name="Rectangle 4"/>
            <p:cNvSpPr/>
            <p:nvPr/>
          </p:nvSpPr>
          <p:spPr>
            <a:xfrm>
              <a:off x="1676400" y="2304871"/>
              <a:ext cx="1524000" cy="120032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2400" b="1" dirty="0" smtClean="0">
                  <a:solidFill>
                    <a:srgbClr val="FF0000"/>
                  </a:solidFill>
                </a:rPr>
                <a:t>Outline/</a:t>
              </a:r>
            </a:p>
            <a:p>
              <a:pPr algn="ctr"/>
              <a:r>
                <a:rPr lang="en-US" sz="2400" b="1" dirty="0" smtClean="0">
                  <a:solidFill>
                    <a:srgbClr val="FF0000"/>
                  </a:solidFill>
                </a:rPr>
                <a:t>Slide</a:t>
              </a:r>
            </a:p>
            <a:p>
              <a:pPr algn="ctr"/>
              <a:r>
                <a:rPr lang="en-US" sz="2400" b="1" dirty="0" smtClean="0">
                  <a:solidFill>
                    <a:srgbClr val="FF0000"/>
                  </a:solidFill>
                </a:rPr>
                <a:t>Pane</a:t>
              </a:r>
              <a:endParaRPr lang="en-US" sz="2400" b="1" dirty="0">
                <a:solidFill>
                  <a:srgbClr val="FF0000"/>
                </a:solidFill>
              </a:endParaRPr>
            </a:p>
          </p:txBody>
        </p:sp>
        <p:cxnSp>
          <p:nvCxnSpPr>
            <p:cNvPr id="6" name="Straight Arrow Connector 5"/>
            <p:cNvCxnSpPr>
              <a:stCxn id="5" idx="1"/>
            </p:cNvCxnSpPr>
            <p:nvPr/>
          </p:nvCxnSpPr>
          <p:spPr>
            <a:xfrm rot="10800000">
              <a:off x="1295400" y="2895600"/>
              <a:ext cx="381000" cy="9436"/>
            </a:xfrm>
            <a:prstGeom prst="straightConnector1">
              <a:avLst/>
            </a:prstGeom>
            <a:ln w="254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7703</TotalTime>
  <Words>8071</Words>
  <Application>Microsoft Office PowerPoint</Application>
  <PresentationFormat>On-screen Show (4:3)</PresentationFormat>
  <Paragraphs>945</Paragraphs>
  <Slides>48</Slides>
  <Notes>40</Notes>
  <HiddenSlides>0</HiddenSlides>
  <MMClips>0</MMClips>
  <ScaleCrop>false</ScaleCrop>
  <HeadingPairs>
    <vt:vector size="4" baseType="variant">
      <vt:variant>
        <vt:lpstr>Theme</vt:lpstr>
      </vt:variant>
      <vt:variant>
        <vt:i4>1</vt:i4>
      </vt:variant>
      <vt:variant>
        <vt:lpstr>Slide Titles</vt:lpstr>
      </vt:variant>
      <vt:variant>
        <vt:i4>48</vt:i4>
      </vt:variant>
    </vt:vector>
  </HeadingPairs>
  <TitlesOfParts>
    <vt:vector size="49" baseType="lpstr">
      <vt:lpstr>Flow</vt:lpstr>
      <vt:lpstr>PowerPoint for Teachers</vt:lpstr>
      <vt:lpstr>Slide 2</vt:lpstr>
      <vt:lpstr>Objectives – Basic Course</vt:lpstr>
      <vt:lpstr>Objectives – Advanced Course</vt:lpstr>
      <vt:lpstr>Objective – PPt and Pedagogy</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Getting Started</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ASSIGNMENT – WEEK ONE</vt:lpstr>
      <vt:lpstr>Slide 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Chapelle</dc:creator>
  <cp:lastModifiedBy>user</cp:lastModifiedBy>
  <cp:revision>262</cp:revision>
  <dcterms:created xsi:type="dcterms:W3CDTF">2009-12-19T23:13:56Z</dcterms:created>
  <dcterms:modified xsi:type="dcterms:W3CDTF">2010-02-11T21:22:20Z</dcterms:modified>
</cp:coreProperties>
</file>