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70" r:id="rId3"/>
    <p:sldId id="271" r:id="rId4"/>
    <p:sldId id="260" r:id="rId5"/>
    <p:sldId id="261" r:id="rId6"/>
    <p:sldId id="262" r:id="rId7"/>
    <p:sldId id="273" r:id="rId8"/>
    <p:sldId id="258" r:id="rId9"/>
    <p:sldId id="257" r:id="rId10"/>
    <p:sldId id="265" r:id="rId11"/>
    <p:sldId id="263" r:id="rId12"/>
    <p:sldId id="259" r:id="rId13"/>
    <p:sldId id="264" r:id="rId14"/>
    <p:sldId id="267" r:id="rId15"/>
    <p:sldId id="266" r:id="rId16"/>
    <p:sldId id="268" r:id="rId17"/>
    <p:sldId id="269"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32" autoAdjust="0"/>
    <p:restoredTop sz="94667" autoAdjust="0"/>
  </p:normalViewPr>
  <p:slideViewPr>
    <p:cSldViewPr>
      <p:cViewPr varScale="1">
        <p:scale>
          <a:sx n="67" d="100"/>
          <a:sy n="67" d="100"/>
        </p:scale>
        <p:origin x="-235"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7AE04F-22C5-4D55-8ACA-D5B545848D94}" type="datetimeFigureOut">
              <a:rPr lang="en-US" smtClean="0"/>
              <a:pPr/>
              <a:t>4/26/2010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521F7-F5EF-474F-9DDA-F118D90964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accent4">
                    <a:lumMod val="75000"/>
                  </a:schemeClr>
                </a:solidFill>
                <a:latin typeface="Bernard MT Condensed" pitchFamily="18" charset="0"/>
              </a:rPr>
              <a:t>Many people saw no need for paintings after the invention of the camera. It could record events as they happened. It took portraits of people who before paid artists to capture their image on canvas.</a:t>
            </a:r>
          </a:p>
          <a:p>
            <a:endParaRPr lang="en-US" dirty="0" smtClean="0">
              <a:solidFill>
                <a:schemeClr val="accent4">
                  <a:lumMod val="75000"/>
                </a:schemeClr>
              </a:solidFill>
              <a:latin typeface="Bernard MT Condensed" pitchFamily="18" charset="0"/>
            </a:endParaRPr>
          </a:p>
          <a:p>
            <a:r>
              <a:rPr lang="en-US" dirty="0" smtClean="0">
                <a:solidFill>
                  <a:schemeClr val="accent4">
                    <a:lumMod val="75000"/>
                  </a:schemeClr>
                </a:solidFill>
                <a:latin typeface="Bernard MT Condensed" pitchFamily="18" charset="0"/>
              </a:rPr>
              <a:t>What was left for an artist to do???</a:t>
            </a:r>
          </a:p>
          <a:p>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accent4">
                    <a:lumMod val="75000"/>
                  </a:schemeClr>
                </a:solidFill>
                <a:latin typeface="Bernard MT Condensed" pitchFamily="18" charset="0"/>
              </a:rPr>
              <a:t>Two important inventions helped to launch the Impressionist movement:</a:t>
            </a:r>
          </a:p>
          <a:p>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Photography was invented painters were paid to paint peoples portraits, but most people could not afford this. But photography </a:t>
            </a:r>
            <a:r>
              <a:rPr lang="en-US" smtClean="0"/>
              <a:t>was relatively </a:t>
            </a:r>
            <a:r>
              <a:rPr lang="en-US" dirty="0" smtClean="0"/>
              <a:t>inexpensive. </a:t>
            </a:r>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accent4">
                    <a:lumMod val="75000"/>
                  </a:schemeClr>
                </a:solidFill>
                <a:latin typeface="Bernard MT Condensed" pitchFamily="18" charset="0"/>
              </a:rPr>
              <a:t>Until paint was manufactured in factories, artists had to mix all their colors with oil every time they wanted to paint. This kept them in the studio much of the time . What a mess!</a:t>
            </a:r>
          </a:p>
          <a:p>
            <a:endParaRPr lang="en-US" dirty="0" smtClean="0">
              <a:solidFill>
                <a:schemeClr val="accent4">
                  <a:lumMod val="75000"/>
                </a:schemeClr>
              </a:solidFill>
              <a:latin typeface="Bernard MT Condensed" pitchFamily="18" charset="0"/>
            </a:endParaRPr>
          </a:p>
          <a:p>
            <a:r>
              <a:rPr lang="en-US" dirty="0" smtClean="0">
                <a:solidFill>
                  <a:schemeClr val="accent4">
                    <a:lumMod val="75000"/>
                  </a:schemeClr>
                </a:solidFill>
                <a:latin typeface="Bernard MT Condensed" pitchFamily="18" charset="0"/>
              </a:rPr>
              <a:t>The invention of tubes of paints meant that artists could spend their time painting and they could paint outside.</a:t>
            </a:r>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Impression Sunrise- This is the painting that gave the movement its name.</a:t>
            </a:r>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Renoir was one of the early Impressionists. He painted scenes of everyday life,</a:t>
            </a:r>
            <a:r>
              <a:rPr lang="en-US" baseline="0" dirty="0" smtClean="0"/>
              <a:t> capturing a moment in time.</a:t>
            </a:r>
            <a:endParaRPr lang="en-US" dirty="0"/>
          </a:p>
        </p:txBody>
      </p:sp>
      <p:sp>
        <p:nvSpPr>
          <p:cNvPr id="4" name="Slide Number Placeholder 3"/>
          <p:cNvSpPr>
            <a:spLocks noGrp="1"/>
          </p:cNvSpPr>
          <p:nvPr>
            <p:ph type="sldNum" sz="quarter" idx="10"/>
          </p:nvPr>
        </p:nvSpPr>
        <p:spPr/>
        <p:txBody>
          <a:bodyPr/>
          <a:lstStyle/>
          <a:p>
            <a:fld id="{4D5521F7-F5EF-474F-9DDA-F118D909649D}"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4/26/2010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99CB88-5E1A-4FAC-892A-60949ACB1F6F}"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99CB88-5E1A-4FAC-892A-60949ACB1F6F}"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99CB88-5E1A-4FAC-892A-60949ACB1F6F}" type="datetimeFigureOut">
              <a:rPr lang="en-US" smtClean="0"/>
              <a:pPr/>
              <a:t>4/26/2010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99CB88-5E1A-4FAC-892A-60949ACB1F6F}" type="datetimeFigureOut">
              <a:rPr lang="en-US" smtClean="0"/>
              <a:pPr/>
              <a:t>4/26/2010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9CB88-5E1A-4FAC-892A-60949ACB1F6F}" type="datetimeFigureOut">
              <a:rPr lang="en-US" smtClean="0"/>
              <a:pPr/>
              <a:t>4/26/2010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99CB88-5E1A-4FAC-892A-60949ACB1F6F}"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699CB88-5E1A-4FAC-892A-60949ACB1F6F}" type="datetimeFigureOut">
              <a:rPr lang="en-US" smtClean="0"/>
              <a:pPr/>
              <a:t>4/26/2010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a:p>
        </p:txBody>
      </p:sp>
      <p:sp>
        <p:nvSpPr>
          <p:cNvPr id="7" name="Slide Number Placeholder 6"/>
          <p:cNvSpPr>
            <a:spLocks noGrp="1"/>
          </p:cNvSpPr>
          <p:nvPr>
            <p:ph type="sldNum" sz="quarter" idx="12"/>
          </p:nvPr>
        </p:nvSpPr>
        <p:spPr>
          <a:xfrm>
            <a:off x="8339328" y="1170432"/>
            <a:ext cx="733864" cy="201168"/>
          </a:xfrm>
        </p:spPr>
        <p:txBody>
          <a:bodyPr/>
          <a:lstStyle/>
          <a:p>
            <a:fld id="{91974DF9-AD47-4691-BA21-BBFCE3637A9A}"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699CB88-5E1A-4FAC-892A-60949ACB1F6F}" type="datetimeFigureOut">
              <a:rPr lang="en-US" smtClean="0"/>
              <a:pPr/>
              <a:t>4/26/2010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kumimoji="0"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1974DF9-AD47-4691-BA21-BBFCE3637A9A}" type="slidenum">
              <a:rPr kumimoji="0" lang="en-US" smtClean="0"/>
              <a:pPr/>
              <a:t>‹#›</a:t>
            </a:fld>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mages.google.com/imgres?imgurl=http://www.artchive.com/artchive/r/renoir/monet_painting.jpg&amp;imgrefurl=http://www.artchive.com/artchive/R/renoir/monet_painting.jpg.html&amp;usg=__TcOYjf6T5mGovkt0PAOljRF3ZF4=&amp;h=814&amp;w=1002&amp;sz=244&amp;hl=en&amp;start=10&amp;itbs=1&amp;tbnid=Nnn-Fv2khZmxUM:&amp;tbnh=121&amp;tbnw=149&amp;prev=/images?q=monet+paintings+images&amp;hl=en&amp;gbv=2&amp;tbs=isch: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wyldeart.com/Galleries/Impressionist/ClaudeMonet/Images/Claude_Oscar_Monet_Water_Lilies_1Up.jpg"/>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
        <p:nvSpPr>
          <p:cNvPr id="2" name="Title 1"/>
          <p:cNvSpPr>
            <a:spLocks noGrp="1"/>
          </p:cNvSpPr>
          <p:nvPr>
            <p:ph type="ctrTitle"/>
          </p:nvPr>
        </p:nvSpPr>
        <p:spPr/>
        <p:txBody>
          <a:bodyPr>
            <a:normAutofit/>
          </a:bodyPr>
          <a:lstStyle/>
          <a:p>
            <a:pPr algn="ctr"/>
            <a:r>
              <a:rPr lang="en-US" sz="9600" dirty="0" smtClean="0">
                <a:solidFill>
                  <a:schemeClr val="accent1"/>
                </a:solidFill>
                <a:latin typeface="Brush Script MT" pitchFamily="66" charset="0"/>
              </a:rPr>
              <a:t>Impressionism?</a:t>
            </a:r>
            <a:r>
              <a:rPr lang="en-US" dirty="0" smtClean="0"/>
              <a:t>	</a:t>
            </a:r>
            <a:endParaRPr lang="en-US" dirty="0"/>
          </a:p>
        </p:txBody>
      </p:sp>
      <p:sp>
        <p:nvSpPr>
          <p:cNvPr id="3" name="Subtitle 2"/>
          <p:cNvSpPr>
            <a:spLocks noGrp="1"/>
          </p:cNvSpPr>
          <p:nvPr>
            <p:ph type="subTitle" idx="1"/>
          </p:nvPr>
        </p:nvSpPr>
        <p:spPr/>
        <p:txBody>
          <a:bodyPr>
            <a:normAutofit/>
          </a:bodyPr>
          <a:lstStyle/>
          <a:p>
            <a:pPr algn="ctr"/>
            <a:endParaRPr lang="en-US" sz="4000" dirty="0" smtClean="0">
              <a:solidFill>
                <a:schemeClr val="accent4">
                  <a:lumMod val="75000"/>
                </a:schemeClr>
              </a:solidFill>
              <a:latin typeface="Bernard MT Condensed" pitchFamily="18" charset="0"/>
            </a:endParaRPr>
          </a:p>
          <a:p>
            <a:pPr algn="ctr"/>
            <a:r>
              <a:rPr lang="en-US" sz="4000" dirty="0" smtClean="0">
                <a:solidFill>
                  <a:schemeClr val="tx1"/>
                </a:solidFill>
                <a:latin typeface="Bernard MT Condensed" pitchFamily="18" charset="0"/>
              </a:rPr>
              <a:t>What’s the big deal about</a:t>
            </a:r>
            <a:endParaRPr lang="en-US" sz="4000" dirty="0">
              <a:solidFill>
                <a:schemeClr val="tx1"/>
              </a:solidFill>
              <a:latin typeface="Bernard MT Condensed"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Times were changing!</a:t>
            </a:r>
            <a:endParaRPr lang="en-US" dirty="0"/>
          </a:p>
        </p:txBody>
      </p:sp>
      <p:sp>
        <p:nvSpPr>
          <p:cNvPr id="3" name="Text Placeholder 2"/>
          <p:cNvSpPr>
            <a:spLocks noGrp="1"/>
          </p:cNvSpPr>
          <p:nvPr>
            <p:ph type="body" idx="1"/>
          </p:nvPr>
        </p:nvSpPr>
        <p:spPr/>
        <p:txBody>
          <a:bodyPr>
            <a:normAutofit fontScale="92500" lnSpcReduction="10000"/>
          </a:bodyPr>
          <a:lstStyle/>
          <a:p>
            <a:r>
              <a:rPr lang="en-US" dirty="0" smtClean="0"/>
              <a:t>Only Rich people had Portraits painted</a:t>
            </a:r>
            <a:endParaRPr lang="en-US" dirty="0"/>
          </a:p>
        </p:txBody>
      </p:sp>
      <p:sp>
        <p:nvSpPr>
          <p:cNvPr id="5" name="Text Placeholder 4"/>
          <p:cNvSpPr>
            <a:spLocks noGrp="1"/>
          </p:cNvSpPr>
          <p:nvPr>
            <p:ph type="body" sz="quarter" idx="3"/>
          </p:nvPr>
        </p:nvSpPr>
        <p:spPr/>
        <p:txBody>
          <a:bodyPr>
            <a:noAutofit/>
          </a:bodyPr>
          <a:lstStyle/>
          <a:p>
            <a:r>
              <a:rPr lang="en-US" sz="1800" dirty="0" smtClean="0"/>
              <a:t>Photography meant  anyone could have a portrait</a:t>
            </a:r>
            <a:endParaRPr lang="en-US" sz="1800" dirty="0"/>
          </a:p>
        </p:txBody>
      </p:sp>
      <p:pic>
        <p:nvPicPr>
          <p:cNvPr id="12" name="Content Placeholder 11" descr="159.JPG"/>
          <p:cNvPicPr>
            <a:picLocks noGrp="1" noChangeAspect="1"/>
          </p:cNvPicPr>
          <p:nvPr>
            <p:ph sz="quarter" idx="4"/>
          </p:nvPr>
        </p:nvPicPr>
        <p:blipFill>
          <a:blip r:embed="rId3" cstate="print"/>
          <a:stretch>
            <a:fillRect/>
          </a:stretch>
        </p:blipFill>
        <p:spPr>
          <a:xfrm>
            <a:off x="5184180" y="2449513"/>
            <a:ext cx="2963465" cy="3951287"/>
          </a:xfrm>
        </p:spPr>
      </p:pic>
      <p:pic>
        <p:nvPicPr>
          <p:cNvPr id="14" name="Content Placeholder 13" descr="reynolds-1354.jpg"/>
          <p:cNvPicPr>
            <a:picLocks noGrp="1" noChangeAspect="1"/>
          </p:cNvPicPr>
          <p:nvPr>
            <p:ph sz="half" idx="2"/>
          </p:nvPr>
        </p:nvPicPr>
        <p:blipFill>
          <a:blip r:embed="rId4" cstate="print"/>
          <a:stretch>
            <a:fillRect/>
          </a:stretch>
        </p:blipFill>
        <p:spPr>
          <a:xfrm>
            <a:off x="789100" y="2449513"/>
            <a:ext cx="3376388" cy="395128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Paint in Tubes  1840s</a:t>
            </a:r>
            <a:endParaRPr lang="en-US" dirty="0"/>
          </a:p>
        </p:txBody>
      </p:sp>
      <p:pic>
        <p:nvPicPr>
          <p:cNvPr id="4" name="Content Placeholder 3" descr="oil-paints.jpg"/>
          <p:cNvPicPr>
            <a:picLocks noGrp="1" noChangeAspect="1"/>
          </p:cNvPicPr>
          <p:nvPr>
            <p:ph idx="1"/>
          </p:nvPr>
        </p:nvPicPr>
        <p:blipFill>
          <a:blip r:embed="rId2" cstate="print"/>
          <a:stretch>
            <a:fillRect/>
          </a:stretch>
        </p:blipFill>
        <p:spPr>
          <a:xfrm>
            <a:off x="2286000" y="1801812"/>
            <a:ext cx="4572000" cy="4572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accent4">
                    <a:lumMod val="75000"/>
                  </a:schemeClr>
                </a:solidFill>
                <a:latin typeface="Bernard MT Condensed" pitchFamily="18" charset="0"/>
              </a:rPr>
              <a:t/>
            </a:r>
            <a:br>
              <a:rPr lang="en-US" dirty="0" smtClean="0">
                <a:solidFill>
                  <a:schemeClr val="accent4">
                    <a:lumMod val="75000"/>
                  </a:schemeClr>
                </a:solidFill>
                <a:latin typeface="Bernard MT Condensed" pitchFamily="18" charset="0"/>
              </a:rPr>
            </a:br>
            <a:r>
              <a:rPr lang="en-US" dirty="0" smtClean="0">
                <a:solidFill>
                  <a:schemeClr val="accent4">
                    <a:lumMod val="75000"/>
                  </a:schemeClr>
                </a:solidFill>
                <a:latin typeface="Bernard MT Condensed" pitchFamily="18" charset="0"/>
              </a:rPr>
              <a:t>Paint had become portable!</a:t>
            </a:r>
            <a:br>
              <a:rPr lang="en-US" dirty="0" smtClean="0">
                <a:solidFill>
                  <a:schemeClr val="accent4">
                    <a:lumMod val="75000"/>
                  </a:schemeClr>
                </a:solidFill>
                <a:latin typeface="Bernard MT Condensed" pitchFamily="18" charset="0"/>
              </a:rPr>
            </a:br>
            <a:endParaRPr lang="en-US" dirty="0"/>
          </a:p>
        </p:txBody>
      </p:sp>
      <p:sp>
        <p:nvSpPr>
          <p:cNvPr id="3" name="Content Placeholder 2"/>
          <p:cNvSpPr>
            <a:spLocks noGrp="1"/>
          </p:cNvSpPr>
          <p:nvPr>
            <p:ph idx="1"/>
          </p:nvPr>
        </p:nvSpPr>
        <p:spPr/>
        <p:txBody>
          <a:bodyPr>
            <a:normAutofit/>
          </a:bodyPr>
          <a:lstStyle/>
          <a:p>
            <a:pPr>
              <a:buNone/>
            </a:pPr>
            <a:endParaRPr lang="en-US" dirty="0">
              <a:solidFill>
                <a:schemeClr val="accent4">
                  <a:lumMod val="75000"/>
                </a:schemeClr>
              </a:solidFill>
              <a:latin typeface="Bernard MT Condensed" pitchFamily="18" charset="0"/>
            </a:endParaRPr>
          </a:p>
        </p:txBody>
      </p:sp>
      <p:pic>
        <p:nvPicPr>
          <p:cNvPr id="2052" name="Picture 4" descr="http://t2.gstatic.com/images?q=tbn:Nnn-Fv2khZmxUM:http://www.artchive.com/artchive/r/renoir/monet_painting.jpg">
            <a:hlinkClick r:id="rId3"/>
          </p:cNvPr>
          <p:cNvPicPr>
            <a:picLocks noChangeAspect="1" noChangeArrowheads="1"/>
          </p:cNvPicPr>
          <p:nvPr/>
        </p:nvPicPr>
        <p:blipFill>
          <a:blip r:embed="rId4" cstate="print"/>
          <a:srcRect/>
          <a:stretch>
            <a:fillRect/>
          </a:stretch>
        </p:blipFill>
        <p:spPr bwMode="auto">
          <a:xfrm>
            <a:off x="2819400" y="2362200"/>
            <a:ext cx="3581400" cy="3439447"/>
          </a:xfrm>
          <a:prstGeom prst="rect">
            <a:avLst/>
          </a:prstGeom>
          <a:noFill/>
        </p:spPr>
      </p:pic>
      <p:sp>
        <p:nvSpPr>
          <p:cNvPr id="6" name="Rectangular Callout 5"/>
          <p:cNvSpPr/>
          <p:nvPr/>
        </p:nvSpPr>
        <p:spPr>
          <a:xfrm>
            <a:off x="7162800" y="1981200"/>
            <a:ext cx="1371600" cy="1908048"/>
          </a:xfrm>
          <a:prstGeom prst="wedgeRectCallout">
            <a:avLst>
              <a:gd name="adj1" fmla="val -96737"/>
              <a:gd name="adj2" fmla="val 47873"/>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2">
                    <a:lumMod val="75000"/>
                  </a:schemeClr>
                </a:solidFill>
              </a:rPr>
              <a:t>I’m painting outdoors!</a:t>
            </a:r>
          </a:p>
          <a:p>
            <a:pPr algn="ctr"/>
            <a:r>
              <a:rPr lang="en-US" dirty="0" smtClean="0">
                <a:solidFill>
                  <a:schemeClr val="accent2">
                    <a:lumMod val="75000"/>
                  </a:schemeClr>
                </a:solidFill>
              </a:rPr>
              <a:t>Hooray!</a:t>
            </a:r>
            <a:endParaRPr lang="en-US"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 </a:t>
            </a:r>
            <a:r>
              <a:rPr lang="en-US" dirty="0" err="1" smtClean="0"/>
              <a:t>Plien</a:t>
            </a:r>
            <a:r>
              <a:rPr lang="en-US" dirty="0" smtClean="0"/>
              <a:t> Air</a:t>
            </a:r>
            <a:endParaRPr lang="en-US" dirty="0"/>
          </a:p>
        </p:txBody>
      </p:sp>
      <p:pic>
        <p:nvPicPr>
          <p:cNvPr id="6" name="Content Placeholder 5" descr="CHawthorneArtist-in-Plein-Air1910.jpg"/>
          <p:cNvPicPr>
            <a:picLocks noGrp="1" noChangeAspect="1"/>
          </p:cNvPicPr>
          <p:nvPr>
            <p:ph idx="1"/>
          </p:nvPr>
        </p:nvPicPr>
        <p:blipFill>
          <a:blip r:embed="rId2" cstate="print"/>
          <a:stretch>
            <a:fillRect/>
          </a:stretch>
        </p:blipFill>
        <p:spPr>
          <a:xfrm>
            <a:off x="1952625" y="1873250"/>
            <a:ext cx="5238750" cy="4429125"/>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Monet</a:t>
            </a:r>
            <a:endParaRPr lang="en-US" dirty="0"/>
          </a:p>
        </p:txBody>
      </p:sp>
      <p:pic>
        <p:nvPicPr>
          <p:cNvPr id="4" name="Content Placeholder 3" descr="claude_monet_sunrise.jpg"/>
          <p:cNvPicPr>
            <a:picLocks noGrp="1" noChangeAspect="1"/>
          </p:cNvPicPr>
          <p:nvPr>
            <p:ph idx="1"/>
          </p:nvPr>
        </p:nvPicPr>
        <p:blipFill>
          <a:blip r:embed="rId3" cstate="print"/>
          <a:stretch>
            <a:fillRect/>
          </a:stretch>
        </p:blipFill>
        <p:spPr>
          <a:xfrm>
            <a:off x="0" y="1447801"/>
            <a:ext cx="9144000" cy="5410199"/>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Renior</a:t>
            </a:r>
            <a:endParaRPr lang="en-US" dirty="0"/>
          </a:p>
        </p:txBody>
      </p:sp>
      <p:pic>
        <p:nvPicPr>
          <p:cNvPr id="4" name="Content Placeholder 3" descr="renoir_moulin-galette.jpg"/>
          <p:cNvPicPr>
            <a:picLocks noGrp="1" noChangeAspect="1"/>
          </p:cNvPicPr>
          <p:nvPr>
            <p:ph idx="1"/>
          </p:nvPr>
        </p:nvPicPr>
        <p:blipFill>
          <a:blip r:embed="rId3" cstate="print"/>
          <a:stretch>
            <a:fillRect/>
          </a:stretch>
        </p:blipFill>
        <p:spPr>
          <a:xfrm>
            <a:off x="0" y="1371600"/>
            <a:ext cx="9144000" cy="54864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Degas</a:t>
            </a:r>
            <a:endParaRPr lang="en-US" dirty="0"/>
          </a:p>
        </p:txBody>
      </p:sp>
      <p:pic>
        <p:nvPicPr>
          <p:cNvPr id="4" name="Content Placeholder 3" descr="star_degas.jpg"/>
          <p:cNvPicPr>
            <a:picLocks noGrp="1" noChangeAspect="1"/>
          </p:cNvPicPr>
          <p:nvPr>
            <p:ph idx="1"/>
          </p:nvPr>
        </p:nvPicPr>
        <p:blipFill>
          <a:blip r:embed="rId2" cstate="print"/>
          <a:stretch>
            <a:fillRect/>
          </a:stretch>
        </p:blipFill>
        <p:spPr>
          <a:xfrm>
            <a:off x="1905000" y="1600200"/>
            <a:ext cx="5334000" cy="50292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Pissaro</a:t>
            </a:r>
            <a:endParaRPr lang="en-US" dirty="0"/>
          </a:p>
        </p:txBody>
      </p:sp>
      <p:pic>
        <p:nvPicPr>
          <p:cNvPr id="4" name="Content Placeholder 3" descr="pissaro44_preview.jpg"/>
          <p:cNvPicPr>
            <a:picLocks noGrp="1" noChangeAspect="1"/>
          </p:cNvPicPr>
          <p:nvPr>
            <p:ph idx="1"/>
          </p:nvPr>
        </p:nvPicPr>
        <p:blipFill>
          <a:blip r:embed="rId2" cstate="print"/>
          <a:stretch>
            <a:fillRect/>
          </a:stretch>
        </p:blipFill>
        <p:spPr>
          <a:xfrm>
            <a:off x="0" y="1447800"/>
            <a:ext cx="9144000" cy="54102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Cezzane</a:t>
            </a:r>
            <a:endParaRPr lang="en-US" dirty="0"/>
          </a:p>
        </p:txBody>
      </p:sp>
      <p:pic>
        <p:nvPicPr>
          <p:cNvPr id="4" name="Content Placeholder 3" descr="Still_Life.jpg"/>
          <p:cNvPicPr>
            <a:picLocks noGrp="1" noChangeAspect="1"/>
          </p:cNvPicPr>
          <p:nvPr>
            <p:ph idx="1"/>
          </p:nvPr>
        </p:nvPicPr>
        <p:blipFill>
          <a:blip r:embed="rId2" cstate="print"/>
          <a:stretch>
            <a:fillRect/>
          </a:stretch>
        </p:blipFill>
        <p:spPr>
          <a:xfrm>
            <a:off x="914400" y="1447800"/>
            <a:ext cx="7315200" cy="54102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Paris- Center of the Art World</a:t>
            </a:r>
            <a:endParaRPr lang="en-US" dirty="0"/>
          </a:p>
        </p:txBody>
      </p:sp>
      <p:pic>
        <p:nvPicPr>
          <p:cNvPr id="4" name="Content Placeholder 3" descr="Dusk Before Dawn_ Paris_ France.jpg"/>
          <p:cNvPicPr>
            <a:picLocks noGrp="1" noChangeAspect="1"/>
          </p:cNvPicPr>
          <p:nvPr>
            <p:ph idx="1"/>
          </p:nvPr>
        </p:nvPicPr>
        <p:blipFill>
          <a:blip r:embed="rId2" cstate="print"/>
          <a:stretch>
            <a:fillRect/>
          </a:stretch>
        </p:blipFill>
        <p:spPr>
          <a:xfrm>
            <a:off x="0" y="1458913"/>
            <a:ext cx="9144000" cy="5399087"/>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Royal Academy of Art</a:t>
            </a:r>
            <a:endParaRPr lang="en-US" dirty="0"/>
          </a:p>
        </p:txBody>
      </p:sp>
      <p:pic>
        <p:nvPicPr>
          <p:cNvPr id="4" name="Content Placeholder 3" descr="t23963-view-of-the-grand-salon-carr-in-the-louvre-detail-castiglione-giuseppe.jpg"/>
          <p:cNvPicPr>
            <a:picLocks noGrp="1" noChangeAspect="1"/>
          </p:cNvPicPr>
          <p:nvPr>
            <p:ph idx="1"/>
          </p:nvPr>
        </p:nvPicPr>
        <p:blipFill>
          <a:blip r:embed="rId2" cstate="print"/>
          <a:stretch>
            <a:fillRect/>
          </a:stretch>
        </p:blipFill>
        <p:spPr>
          <a:xfrm>
            <a:off x="1828800" y="1676400"/>
            <a:ext cx="5257800" cy="43434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Historical Themes</a:t>
            </a:r>
            <a:endParaRPr lang="en-US" dirty="0"/>
          </a:p>
        </p:txBody>
      </p:sp>
      <p:pic>
        <p:nvPicPr>
          <p:cNvPr id="4" name="Content Placeholder 3" descr="columbusisabella.jpg"/>
          <p:cNvPicPr>
            <a:picLocks noGrp="1" noChangeAspect="1"/>
          </p:cNvPicPr>
          <p:nvPr>
            <p:ph idx="1"/>
          </p:nvPr>
        </p:nvPicPr>
        <p:blipFill>
          <a:blip r:embed="rId2" cstate="print"/>
          <a:stretch>
            <a:fillRect/>
          </a:stretch>
        </p:blipFill>
        <p:spPr>
          <a:xfrm>
            <a:off x="2286000" y="1516960"/>
            <a:ext cx="4114800" cy="534104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Religious Themes</a:t>
            </a:r>
            <a:endParaRPr lang="en-US" dirty="0"/>
          </a:p>
        </p:txBody>
      </p:sp>
      <p:pic>
        <p:nvPicPr>
          <p:cNvPr id="4" name="Content Placeholder 3" descr="assumptionofthevirginmarybyannibalecarracci.jpg"/>
          <p:cNvPicPr>
            <a:picLocks noGrp="1" noChangeAspect="1"/>
          </p:cNvPicPr>
          <p:nvPr>
            <p:ph idx="1"/>
          </p:nvPr>
        </p:nvPicPr>
        <p:blipFill>
          <a:blip r:embed="rId2" cstate="print"/>
          <a:stretch>
            <a:fillRect/>
          </a:stretch>
        </p:blipFill>
        <p:spPr>
          <a:xfrm>
            <a:off x="2673423" y="1447800"/>
            <a:ext cx="3422577" cy="535975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Art for Big Walls</a:t>
            </a:r>
            <a:endParaRPr lang="en-US" dirty="0"/>
          </a:p>
        </p:txBody>
      </p:sp>
      <p:pic>
        <p:nvPicPr>
          <p:cNvPr id="4" name="Content Placeholder 3" descr="palace-of-versailles-3.jpg"/>
          <p:cNvPicPr>
            <a:picLocks noGrp="1" noChangeAspect="1"/>
          </p:cNvPicPr>
          <p:nvPr>
            <p:ph idx="1"/>
          </p:nvPr>
        </p:nvPicPr>
        <p:blipFill>
          <a:blip r:embed="rId2" cstate="print"/>
          <a:stretch>
            <a:fillRect/>
          </a:stretch>
        </p:blipFill>
        <p:spPr>
          <a:xfrm>
            <a:off x="1488016" y="1774825"/>
            <a:ext cx="6167967" cy="462597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Realism</a:t>
            </a:r>
            <a:endParaRPr lang="en-US"/>
          </a:p>
        </p:txBody>
      </p:sp>
      <p:pic>
        <p:nvPicPr>
          <p:cNvPr id="4" name="Content Placeholder 3" descr="CG_Still_Life.jpg"/>
          <p:cNvPicPr>
            <a:picLocks noGrp="1" noChangeAspect="1"/>
          </p:cNvPicPr>
          <p:nvPr>
            <p:ph idx="1"/>
          </p:nvPr>
        </p:nvPicPr>
        <p:blipFill>
          <a:blip r:embed="rId2" cstate="print"/>
          <a:stretch>
            <a:fillRect/>
          </a:stretch>
        </p:blipFill>
        <p:spPr>
          <a:xfrm>
            <a:off x="1371600" y="1524000"/>
            <a:ext cx="6248400" cy="51816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smtClean="0"/>
              <a:t>Industrial Revolution</a:t>
            </a:r>
            <a:endParaRPr lang="en-US" dirty="0"/>
          </a:p>
        </p:txBody>
      </p:sp>
      <p:pic>
        <p:nvPicPr>
          <p:cNvPr id="8" name="Content Placeholder 7" descr="springworleg03.jpg"/>
          <p:cNvPicPr>
            <a:picLocks noGrp="1" noChangeAspect="1"/>
          </p:cNvPicPr>
          <p:nvPr>
            <p:ph idx="1"/>
          </p:nvPr>
        </p:nvPicPr>
        <p:blipFill>
          <a:blip r:embed="rId3" cstate="print"/>
          <a:stretch>
            <a:fillRect/>
          </a:stretch>
        </p:blipFill>
        <p:spPr>
          <a:xfrm>
            <a:off x="990599" y="1553564"/>
            <a:ext cx="6934201" cy="5075835"/>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1820s Invention of the Camera!</a:t>
            </a:r>
            <a:endParaRPr lang="en-US" dirty="0"/>
          </a:p>
        </p:txBody>
      </p:sp>
      <p:pic>
        <p:nvPicPr>
          <p:cNvPr id="6" name="Content Placeholder 5" descr="Camera.jpg"/>
          <p:cNvPicPr>
            <a:picLocks noGrp="1" noChangeAspect="1"/>
          </p:cNvPicPr>
          <p:nvPr>
            <p:ph idx="1"/>
          </p:nvPr>
        </p:nvPicPr>
        <p:blipFill>
          <a:blip r:embed="rId3" cstate="print"/>
          <a:stretch>
            <a:fillRect/>
          </a:stretch>
        </p:blipFill>
        <p:spPr>
          <a:xfrm>
            <a:off x="1981200" y="1828800"/>
            <a:ext cx="4343400" cy="4114800"/>
          </a:xfrm>
          <a:scene3d>
            <a:camera prst="orthographicFront"/>
            <a:lightRig rig="threePt" dir="t"/>
          </a:scene3d>
          <a:sp3d>
            <a:bevelT prst="relaxedInset"/>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1">
      <a:dk1>
        <a:sysClr val="windowText" lastClr="000000"/>
      </a:dk1>
      <a:lt1>
        <a:sysClr val="window" lastClr="FFFFFF"/>
      </a:lt1>
      <a:dk2>
        <a:srgbClr val="5A6378"/>
      </a:dk2>
      <a:lt2>
        <a:srgbClr val="D4D4D6"/>
      </a:lt2>
      <a:accent1>
        <a:srgbClr val="FF0B0B"/>
      </a:accent1>
      <a:accent2>
        <a:srgbClr val="00B0F0"/>
      </a:accent2>
      <a:accent3>
        <a:srgbClr val="FFFF00"/>
      </a:accent3>
      <a:accent4>
        <a:srgbClr val="6BB76D"/>
      </a:accent4>
      <a:accent5>
        <a:srgbClr val="FFC000"/>
      </a:accent5>
      <a:accent6>
        <a:srgbClr val="7030A0"/>
      </a:accent6>
      <a:hlink>
        <a:srgbClr val="C00000"/>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767</TotalTime>
  <Words>252</Words>
  <Application>Microsoft Office PowerPoint</Application>
  <PresentationFormat>On-screen Show (4:3)</PresentationFormat>
  <Paragraphs>41</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Module</vt:lpstr>
      <vt:lpstr>Impressionism? </vt:lpstr>
      <vt:lpstr>Paris- Center of the Art World</vt:lpstr>
      <vt:lpstr>Royal Academy of Art</vt:lpstr>
      <vt:lpstr>Historical Themes</vt:lpstr>
      <vt:lpstr>Religious Themes</vt:lpstr>
      <vt:lpstr>Big Art for Big Walls</vt:lpstr>
      <vt:lpstr>Realism</vt:lpstr>
      <vt:lpstr>Industrial Revolution</vt:lpstr>
      <vt:lpstr>1820s Invention of the Camera!</vt:lpstr>
      <vt:lpstr>Times were changing!</vt:lpstr>
      <vt:lpstr>Paint in Tubes  1840s</vt:lpstr>
      <vt:lpstr> Paint had become portable! </vt:lpstr>
      <vt:lpstr>En Plien Air</vt:lpstr>
      <vt:lpstr>Monet</vt:lpstr>
      <vt:lpstr>Renior</vt:lpstr>
      <vt:lpstr>Degas</vt:lpstr>
      <vt:lpstr>Pissaro</vt:lpstr>
      <vt:lpstr>Cezzane</vt:lpstr>
    </vt:vector>
  </TitlesOfParts>
  <Company>Brookstone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Impressionism</dc:title>
  <dc:creator>user</dc:creator>
  <cp:lastModifiedBy>CBone</cp:lastModifiedBy>
  <cp:revision>20</cp:revision>
  <dcterms:created xsi:type="dcterms:W3CDTF">2010-02-25T18:12:58Z</dcterms:created>
  <dcterms:modified xsi:type="dcterms:W3CDTF">2010-04-26T19:18:15Z</dcterms:modified>
</cp:coreProperties>
</file>